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34" r:id="rId2"/>
  </p:sldMasterIdLst>
  <p:notesMasterIdLst>
    <p:notesMasterId r:id="rId66"/>
  </p:notesMasterIdLst>
  <p:sldIdLst>
    <p:sldId id="260" r:id="rId3"/>
    <p:sldId id="351" r:id="rId4"/>
    <p:sldId id="476" r:id="rId5"/>
    <p:sldId id="477" r:id="rId6"/>
    <p:sldId id="478" r:id="rId7"/>
    <p:sldId id="459" r:id="rId8"/>
    <p:sldId id="460" r:id="rId9"/>
    <p:sldId id="461" r:id="rId10"/>
    <p:sldId id="367" r:id="rId11"/>
    <p:sldId id="462" r:id="rId12"/>
    <p:sldId id="463" r:id="rId13"/>
    <p:sldId id="394" r:id="rId14"/>
    <p:sldId id="464" r:id="rId15"/>
    <p:sldId id="449" r:id="rId16"/>
    <p:sldId id="450" r:id="rId17"/>
    <p:sldId id="451" r:id="rId18"/>
    <p:sldId id="452" r:id="rId19"/>
    <p:sldId id="453" r:id="rId20"/>
    <p:sldId id="467" r:id="rId21"/>
    <p:sldId id="397" r:id="rId22"/>
    <p:sldId id="486" r:id="rId23"/>
    <p:sldId id="487" r:id="rId24"/>
    <p:sldId id="488" r:id="rId25"/>
    <p:sldId id="479" r:id="rId26"/>
    <p:sldId id="480" r:id="rId27"/>
    <p:sldId id="483" r:id="rId28"/>
    <p:sldId id="400" r:id="rId29"/>
    <p:sldId id="403" r:id="rId30"/>
    <p:sldId id="481" r:id="rId31"/>
    <p:sldId id="484" r:id="rId32"/>
    <p:sldId id="485" r:id="rId33"/>
    <p:sldId id="456" r:id="rId34"/>
    <p:sldId id="470" r:id="rId35"/>
    <p:sldId id="471" r:id="rId36"/>
    <p:sldId id="472" r:id="rId37"/>
    <p:sldId id="454" r:id="rId38"/>
    <p:sldId id="455" r:id="rId39"/>
    <p:sldId id="457" r:id="rId40"/>
    <p:sldId id="458" r:id="rId41"/>
    <p:sldId id="266" r:id="rId42"/>
    <p:sldId id="390" r:id="rId43"/>
    <p:sldId id="410" r:id="rId44"/>
    <p:sldId id="421" r:id="rId45"/>
    <p:sldId id="423" r:id="rId46"/>
    <p:sldId id="426" r:id="rId47"/>
    <p:sldId id="445" r:id="rId48"/>
    <p:sldId id="427" r:id="rId49"/>
    <p:sldId id="448" r:id="rId50"/>
    <p:sldId id="428" r:id="rId51"/>
    <p:sldId id="47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73" r:id="rId60"/>
    <p:sldId id="474" r:id="rId61"/>
    <p:sldId id="444" r:id="rId62"/>
    <p:sldId id="489" r:id="rId63"/>
    <p:sldId id="350" r:id="rId64"/>
    <p:sldId id="349" r:id="rId65"/>
  </p:sldIdLst>
  <p:sldSz cx="9144000" cy="6858000" type="screen4x3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990099"/>
    <a:srgbClr val="FF2121"/>
    <a:srgbClr val="005024"/>
    <a:srgbClr val="007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867" autoAdjust="0"/>
    <p:restoredTop sz="98849" autoAdjust="0"/>
  </p:normalViewPr>
  <p:slideViewPr>
    <p:cSldViewPr showGuides="1">
      <p:cViewPr varScale="1">
        <p:scale>
          <a:sx n="116" d="100"/>
          <a:sy n="116" d="100"/>
        </p:scale>
        <p:origin x="10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fly\Desktop\Aging\NEC_OregonR_0420star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Basic\&#48148;&#53461;%20&#54868;&#47732;\&#49892;&#54744;%20data\2012&#45380;\&#53945;&#51221;&#44592;&#52488;\Mouse%20_________%20test%20______2012.06.29(1)-with%20&#48149;&#52285;&#44512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Sheet1!$Y$55</c:f>
              <c:strCache>
                <c:ptCount val="1"/>
                <c:pt idx="0">
                  <c:v>Con</c:v>
                </c:pt>
              </c:strCache>
            </c:strRef>
          </c:tx>
          <c:cat>
            <c:numRef>
              <c:f>Sheet1!$X$56:$X$74</c:f>
              <c:numCache>
                <c:formatCode>g/"표""준"</c:formatCode>
                <c:ptCount val="19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</c:numCache>
            </c:numRef>
          </c:cat>
          <c:val>
            <c:numRef>
              <c:f>Sheet1!$Y$56:$Y$74</c:f>
              <c:numCache>
                <c:formatCode>g/"표""준"</c:formatCode>
                <c:ptCount val="1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90.804597701149433</c:v>
                </c:pt>
                <c:pt idx="5">
                  <c:v>82.758620689655714</c:v>
                </c:pt>
                <c:pt idx="6">
                  <c:v>64.367816091954012</c:v>
                </c:pt>
                <c:pt idx="7">
                  <c:v>50.574712643678161</c:v>
                </c:pt>
                <c:pt idx="8">
                  <c:v>41.37931034482795</c:v>
                </c:pt>
                <c:pt idx="9">
                  <c:v>32.183908045977013</c:v>
                </c:pt>
                <c:pt idx="10">
                  <c:v>28.73563218390785</c:v>
                </c:pt>
                <c:pt idx="11">
                  <c:v>16.091954022988702</c:v>
                </c:pt>
                <c:pt idx="12">
                  <c:v>14.942528735632168</c:v>
                </c:pt>
                <c:pt idx="13">
                  <c:v>11.494252873563276</c:v>
                </c:pt>
                <c:pt idx="14">
                  <c:v>3.4482758620689653</c:v>
                </c:pt>
                <c:pt idx="15">
                  <c:v>2.2988505747126435</c:v>
                </c:pt>
                <c:pt idx="16">
                  <c:v>1.1494252873563218</c:v>
                </c:pt>
                <c:pt idx="17">
                  <c:v>1.1494252873563218</c:v>
                </c:pt>
                <c:pt idx="18">
                  <c:v>1.1494252873563218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Sheet1!$AA$55</c:f>
              <c:strCache>
                <c:ptCount val="1"/>
                <c:pt idx="0">
                  <c:v>50ug</c:v>
                </c:pt>
              </c:strCache>
            </c:strRef>
          </c:tx>
          <c:cat>
            <c:numRef>
              <c:f>Sheet1!$X$56:$X$74</c:f>
              <c:numCache>
                <c:formatCode>g/"표""준"</c:formatCode>
                <c:ptCount val="19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</c:numCache>
            </c:numRef>
          </c:cat>
          <c:val>
            <c:numRef>
              <c:f>Sheet1!$AA$56:$AA$74</c:f>
              <c:numCache>
                <c:formatCode>g/"표""준"</c:formatCode>
                <c:ptCount val="1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93.75</c:v>
                </c:pt>
                <c:pt idx="5">
                  <c:v>93.75</c:v>
                </c:pt>
                <c:pt idx="6">
                  <c:v>93.75</c:v>
                </c:pt>
                <c:pt idx="7">
                  <c:v>93.75</c:v>
                </c:pt>
                <c:pt idx="8">
                  <c:v>81.25</c:v>
                </c:pt>
                <c:pt idx="9">
                  <c:v>75</c:v>
                </c:pt>
                <c:pt idx="10">
                  <c:v>62.5</c:v>
                </c:pt>
                <c:pt idx="11">
                  <c:v>46.875</c:v>
                </c:pt>
                <c:pt idx="12">
                  <c:v>40.625000000000163</c:v>
                </c:pt>
                <c:pt idx="13">
                  <c:v>28.125</c:v>
                </c:pt>
                <c:pt idx="14">
                  <c:v>9.3750000000000266</c:v>
                </c:pt>
                <c:pt idx="15">
                  <c:v>9.3750000000000266</c:v>
                </c:pt>
                <c:pt idx="16">
                  <c:v>3.125</c:v>
                </c:pt>
                <c:pt idx="17">
                  <c:v>3.125</c:v>
                </c:pt>
                <c:pt idx="18">
                  <c:v>3.125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Sheet1!$AC$55</c:f>
              <c:strCache>
                <c:ptCount val="1"/>
                <c:pt idx="0">
                  <c:v>100ug</c:v>
                </c:pt>
              </c:strCache>
            </c:strRef>
          </c:tx>
          <c:cat>
            <c:numRef>
              <c:f>Sheet1!$X$56:$X$74</c:f>
              <c:numCache>
                <c:formatCode>g/"표""준"</c:formatCode>
                <c:ptCount val="19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</c:numCache>
            </c:numRef>
          </c:cat>
          <c:val>
            <c:numRef>
              <c:f>Sheet1!$AC$56:$AC$74</c:f>
              <c:numCache>
                <c:formatCode>g/"표""준"</c:formatCode>
                <c:ptCount val="1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94.827586206896086</c:v>
                </c:pt>
                <c:pt idx="5">
                  <c:v>94.827586206896086</c:v>
                </c:pt>
                <c:pt idx="6">
                  <c:v>89.655172413792158</c:v>
                </c:pt>
                <c:pt idx="7">
                  <c:v>84.482758620688983</c:v>
                </c:pt>
                <c:pt idx="8">
                  <c:v>70.689655172413069</c:v>
                </c:pt>
                <c:pt idx="9">
                  <c:v>51.724137931034512</c:v>
                </c:pt>
                <c:pt idx="10">
                  <c:v>43.103448275861993</c:v>
                </c:pt>
                <c:pt idx="11">
                  <c:v>31.03448275862069</c:v>
                </c:pt>
                <c:pt idx="12">
                  <c:v>27.58620689655157</c:v>
                </c:pt>
                <c:pt idx="13">
                  <c:v>15.517241379310345</c:v>
                </c:pt>
                <c:pt idx="14">
                  <c:v>6.8965517241379306</c:v>
                </c:pt>
                <c:pt idx="15">
                  <c:v>6.8965517241379306</c:v>
                </c:pt>
                <c:pt idx="16">
                  <c:v>3.4482758620689653</c:v>
                </c:pt>
                <c:pt idx="17">
                  <c:v>3.4482758620689653</c:v>
                </c:pt>
                <c:pt idx="18">
                  <c:v>3.4482758620689653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Sheet1!$AE$55</c:f>
              <c:strCache>
                <c:ptCount val="1"/>
                <c:pt idx="0">
                  <c:v>200ug</c:v>
                </c:pt>
              </c:strCache>
            </c:strRef>
          </c:tx>
          <c:cat>
            <c:numRef>
              <c:f>Sheet1!$X$56:$X$74</c:f>
              <c:numCache>
                <c:formatCode>g/"표""준"</c:formatCode>
                <c:ptCount val="19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</c:numCache>
            </c:numRef>
          </c:cat>
          <c:val>
            <c:numRef>
              <c:f>Sheet1!$AE$56:$AE$74</c:f>
              <c:numCache>
                <c:formatCode>g/"표""준"</c:formatCode>
                <c:ptCount val="19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96.296296296296291</c:v>
                </c:pt>
                <c:pt idx="5">
                  <c:v>91.358024691358025</c:v>
                </c:pt>
                <c:pt idx="6">
                  <c:v>80.24691358024792</c:v>
                </c:pt>
                <c:pt idx="7">
                  <c:v>70.370370370369542</c:v>
                </c:pt>
                <c:pt idx="8">
                  <c:v>54.320987654320945</c:v>
                </c:pt>
                <c:pt idx="9">
                  <c:v>33.333333333333336</c:v>
                </c:pt>
                <c:pt idx="10">
                  <c:v>29.629629629629626</c:v>
                </c:pt>
                <c:pt idx="11">
                  <c:v>19.753086419753085</c:v>
                </c:pt>
                <c:pt idx="12">
                  <c:v>16.049382716049383</c:v>
                </c:pt>
                <c:pt idx="13">
                  <c:v>6.1728395061728385</c:v>
                </c:pt>
                <c:pt idx="14">
                  <c:v>3.7037037037037042</c:v>
                </c:pt>
                <c:pt idx="15">
                  <c:v>3.7037037037037042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386128"/>
        <c:axId val="66381776"/>
      </c:lineChart>
      <c:dateAx>
        <c:axId val="66386128"/>
        <c:scaling>
          <c:orientation val="minMax"/>
        </c:scaling>
        <c:delete val="1"/>
        <c:axPos val="b"/>
        <c:numFmt formatCode="g/&quot;표&quot;&quot;준&quot;" sourceLinked="1"/>
        <c:majorTickMark val="out"/>
        <c:minorTickMark val="none"/>
        <c:tickLblPos val="none"/>
        <c:crossAx val="66381776"/>
        <c:crosses val="autoZero"/>
        <c:auto val="1"/>
        <c:lblOffset val="100"/>
        <c:baseTimeUnit val="days"/>
      </c:dateAx>
      <c:valAx>
        <c:axId val="66381776"/>
        <c:scaling>
          <c:orientation val="minMax"/>
        </c:scaling>
        <c:delete val="0"/>
        <c:axPos val="l"/>
        <c:majorGridlines/>
        <c:numFmt formatCode="g/&quot;표&quot;&quot;준&quot;" sourceLinked="1"/>
        <c:majorTickMark val="out"/>
        <c:minorTickMark val="none"/>
        <c:tickLblPos val="nextTo"/>
        <c:crossAx val="663861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74585935378771"/>
          <c:y val="0.11820581250873052"/>
          <c:w val="0.79612634627568102"/>
          <c:h val="0.54179551085526079"/>
        </c:manualLayout>
      </c:layout>
      <c:barChart>
        <c:barDir val="col"/>
        <c:grouping val="clustered"/>
        <c:varyColors val="0"/>
        <c:ser>
          <c:idx val="0"/>
          <c:order val="0"/>
          <c:tx>
            <c:v>Untitled 1</c:v>
          </c:tx>
          <c:spPr>
            <a:solidFill>
              <a:srgbClr val="000000"/>
            </a:solidFill>
            <a:ln w="25400">
              <a:noFill/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'Sheet 1-1-1 - Table 2-1'!$S$4:$V$4</c:f>
                <c:numCache>
                  <c:formatCode>g/"표""준"</c:formatCode>
                  <c:ptCount val="4"/>
                  <c:pt idx="0">
                    <c:v>0</c:v>
                  </c:pt>
                  <c:pt idx="1">
                    <c:v>0</c:v>
                  </c:pt>
                  <c:pt idx="2">
                    <c:v>2.1959459919335647</c:v>
                  </c:pt>
                  <c:pt idx="3">
                    <c:v>6.5629006841127362</c:v>
                  </c:pt>
                </c:numCache>
              </c:numRef>
            </c:plus>
            <c:spPr>
              <a:ln w="12700">
                <a:solidFill>
                  <a:srgbClr val="000000"/>
                </a:solidFill>
                <a:prstDash val="solid"/>
              </a:ln>
            </c:spPr>
          </c:errBars>
          <c:cat>
            <c:strLit>
              <c:ptCount val="4"/>
              <c:pt idx="0">
                <c:v>Young / PEG</c:v>
              </c:pt>
              <c:pt idx="1">
                <c:v>Young / NecB</c:v>
              </c:pt>
              <c:pt idx="2">
                <c:v>Old / PEG</c:v>
              </c:pt>
              <c:pt idx="3">
                <c:v>Old / NecB</c:v>
              </c:pt>
            </c:strLit>
          </c:cat>
          <c:val>
            <c:numRef>
              <c:f>'Sheet 1-1-1 - Table 2-1'!$S$3:$V$3</c:f>
              <c:numCache>
                <c:formatCode>0.00</c:formatCode>
                <c:ptCount val="4"/>
                <c:pt idx="0">
                  <c:v>60</c:v>
                </c:pt>
                <c:pt idx="1">
                  <c:v>60</c:v>
                </c:pt>
                <c:pt idx="2">
                  <c:v>2.9255555555555572</c:v>
                </c:pt>
                <c:pt idx="3">
                  <c:v>11.137777777777748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10"/>
        <c:axId val="66382320"/>
        <c:axId val="69593552"/>
      </c:barChart>
      <c:catAx>
        <c:axId val="6638232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low"/>
        <c:spPr>
          <a:ln w="12700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pPr>
            <a:endParaRPr lang="ko-KR"/>
          </a:p>
        </c:txPr>
        <c:crossAx val="6959355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69593552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altLang="en-US"/>
                  <a:t>(min)</a:t>
                </a:r>
              </a:p>
            </c:rich>
          </c:tx>
          <c:layout>
            <c:manualLayout>
              <c:xMode val="edge"/>
              <c:yMode val="edge"/>
              <c:x val="5.057471264367816E-2"/>
              <c:y val="2.3221214995184425E-2"/>
            </c:manualLayout>
          </c:layout>
          <c:overlay val="0"/>
        </c:title>
        <c:numFmt formatCode="0" sourceLinked="0"/>
        <c:majorTickMark val="in"/>
        <c:minorTickMark val="none"/>
        <c:tickLblPos val="nextTo"/>
        <c:spPr>
          <a:ln w="12700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pPr>
            <a:endParaRPr lang="ko-KR"/>
          </a:p>
        </c:txPr>
        <c:crossAx val="663823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300" b="0" i="0" u="none" strike="noStrike" baseline="0">
          <a:solidFill>
            <a:srgbClr val="000000"/>
          </a:solidFill>
          <a:latin typeface="Helvetica Neue"/>
          <a:ea typeface="Helvetica Neue"/>
          <a:cs typeface="Helvetica Neue"/>
        </a:defRPr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wrap="square" lIns="97109" tIns="48555" rIns="97109" bIns="4855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wrap="square" lIns="97109" tIns="48555" rIns="97109" bIns="4855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ea typeface="굴림" panose="020B0600000101010101" pitchFamily="50" charset="-127"/>
              </a:defRPr>
            </a:lvl1pPr>
          </a:lstStyle>
          <a:p>
            <a:fld id="{D65FF857-AA7C-4FF8-87EA-703E327D411A}" type="datetimeFigureOut">
              <a:rPr lang="en-US" altLang="ko-KR"/>
              <a:pPr/>
              <a:t>11/21/2016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109" tIns="48555" rIns="97109" bIns="4855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4837" cy="4605338"/>
          </a:xfrm>
          <a:prstGeom prst="rect">
            <a:avLst/>
          </a:prstGeom>
        </p:spPr>
        <p:txBody>
          <a:bodyPr vert="horz" lIns="97109" tIns="48555" rIns="97109" bIns="48555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wrap="square" lIns="97109" tIns="48555" rIns="97109" bIns="4855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wrap="square" lIns="97109" tIns="48555" rIns="97109" bIns="4855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ea typeface="굴림" panose="020B0600000101010101" pitchFamily="50" charset="-127"/>
              </a:defRPr>
            </a:lvl1pPr>
          </a:lstStyle>
          <a:p>
            <a:fld id="{275CC866-25B2-4CE8-A07A-B236DCF0F9B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723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Do not use epigenitic modifications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AF64BD-0CE9-4D44-B4DB-03DF48961378}" type="slidenum">
              <a:rPr lang="en-US" altLang="ko-KR"/>
              <a:pPr/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283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Having things to pop-up of them for advantages of the methods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8483B34-8BF3-4674-85B5-94F4918BE761}" type="slidenum">
              <a:rPr lang="en-US" altLang="ko-KR"/>
              <a:pPr/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008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Reorganize by treatment change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838A15-E1AC-48AB-8592-D2BA605078E2}" type="slidenum">
              <a:rPr lang="en-US" altLang="ko-KR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621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Keep the legend in all the slides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C90428-5ABD-45BA-9CDA-915881197FE3}" type="slidenum">
              <a:rPr lang="en-US" altLang="ko-KR"/>
              <a:pPr/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4123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Put a text indicating the importance of E2F reporter in the celullar re-wiring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F903E5C-2C47-4BBE-882B-A9BDB5C9C48B}" type="slidenum">
              <a:rPr lang="en-US" altLang="ko-KR"/>
              <a:pPr/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995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Constitietly active TFs whiel EGF is a transient response</a:t>
            </a:r>
          </a:p>
          <a:p>
            <a:pPr>
              <a:spcBef>
                <a:spcPct val="0"/>
              </a:spcBef>
            </a:pPr>
            <a:r>
              <a:rPr lang="en-US" altLang="ko-KR" smtClean="0">
                <a:ea typeface="굴림" panose="020B0600000101010101" pitchFamily="50" charset="-127"/>
              </a:rPr>
              <a:t>Note that E2F1 neither YY1 are active in the EGF treatment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BC6053B-0678-4283-BC46-A95979393A80}" type="slidenum">
              <a:rPr lang="en-US" altLang="ko-KR"/>
              <a:pPr/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909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645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96A0097-A885-447E-8450-6FC4A2281F9F}" type="slidenum">
              <a:rPr lang="ko-KR" altLang="en-US">
                <a:ea typeface="맑은 고딕" panose="020B0503020000020004" pitchFamily="50" charset="-127"/>
              </a:rPr>
              <a:pPr/>
              <a:t>63</a:t>
            </a:fld>
            <a:endParaRPr lang="ko-KR" altLang="en-US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28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1449388" y="1981200"/>
            <a:ext cx="7694612" cy="381000"/>
          </a:xfrm>
          <a:prstGeom prst="rect">
            <a:avLst/>
          </a:prstGeom>
          <a:solidFill>
            <a:srgbClr val="5719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1600200"/>
            <a:ext cx="2403475" cy="381000"/>
          </a:xfrm>
          <a:prstGeom prst="rect">
            <a:avLst/>
          </a:prstGeom>
          <a:solidFill>
            <a:srgbClr val="0052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ko-KR">
              <a:ea typeface="굴림" panose="020B060000010101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33588"/>
            <a:ext cx="47053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19400"/>
            <a:ext cx="7620000" cy="609600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5200"/>
            <a:ext cx="6248400" cy="762000"/>
          </a:xfrm>
        </p:spPr>
        <p:txBody>
          <a:bodyPr/>
          <a:lstStyle>
            <a:lvl1pPr marL="0" indent="0" algn="l">
              <a:buNone/>
              <a:defRPr sz="2400" b="0"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BEE5A-FF1C-4C5C-B92A-307A365DCF4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233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 with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66800"/>
            <a:ext cx="6858000" cy="4267200"/>
          </a:xfrm>
          <a:prstGeom prst="rect">
            <a:avLst/>
          </a:prstGeom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AB35C-0C23-4809-A6AA-B8239EC8BF4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7193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1416F3-06F6-4B73-95C5-7218A70F3AF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310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2000" b="1">
                <a:solidFill>
                  <a:srgbClr val="57196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A8028-38EE-4616-9B68-BC97DD2847C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872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FCDEB-E0D2-44D7-ACA0-17792CD9F21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6682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1449388" y="1981200"/>
            <a:ext cx="7694612" cy="381000"/>
          </a:xfrm>
          <a:prstGeom prst="rect">
            <a:avLst/>
          </a:prstGeom>
          <a:solidFill>
            <a:srgbClr val="5719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1600200"/>
            <a:ext cx="2403475" cy="381000"/>
          </a:xfrm>
          <a:prstGeom prst="rect">
            <a:avLst/>
          </a:prstGeom>
          <a:solidFill>
            <a:srgbClr val="0052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ko-KR">
              <a:solidFill>
                <a:srgbClr val="000000"/>
              </a:solidFill>
              <a:ea typeface="굴림" panose="020B060000010101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2033588"/>
            <a:ext cx="470535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19400"/>
            <a:ext cx="7620000" cy="609600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05200"/>
            <a:ext cx="6248400" cy="762000"/>
          </a:xfrm>
        </p:spPr>
        <p:txBody>
          <a:bodyPr/>
          <a:lstStyle>
            <a:lvl1pPr marL="0" indent="0" algn="l">
              <a:buNone/>
              <a:defRPr sz="2400" b="0"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294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BEE5A-FF1C-4C5C-B92A-307A365DCF4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3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80C39E-3E11-4758-BB96-401132C833A2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735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6DED72-8D3A-47FA-9806-002DDA5F3931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73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5AF26C-6F24-47F0-9D26-5C0F19918665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822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ound Same Side Corner Rectangle 11"/>
          <p:cNvSpPr/>
          <p:nvPr userDrawn="1"/>
        </p:nvSpPr>
        <p:spPr>
          <a:xfrm rot="10800000">
            <a:off x="76200" y="5407025"/>
            <a:ext cx="8991600" cy="84137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13"/>
          <p:cNvSpPr/>
          <p:nvPr userDrawn="1"/>
        </p:nvSpPr>
        <p:spPr>
          <a:xfrm>
            <a:off x="76200" y="990600"/>
            <a:ext cx="8991600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792776-76A3-408B-9B16-D08079BFD00D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96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lIns="457200"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3F9467-E782-4C04-AF19-BCBED085680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80C39E-3E11-4758-BB96-401132C833A2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1735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1362075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4000" b="1" cap="all">
                <a:solidFill>
                  <a:srgbClr val="57196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52813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5E5E8-2878-474B-B07E-921120EC9E27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7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680"/>
            <a:ext cx="9144000" cy="731520"/>
          </a:xfrm>
          <a:prstGeom prst="rect">
            <a:avLst/>
          </a:prstGeom>
        </p:spPr>
        <p:txBody>
          <a:bodyPr lIns="45720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A4A28-8CA8-4DD5-8349-0957DB538A5D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409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9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06562"/>
            <a:ext cx="4040188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65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06680"/>
            <a:ext cx="9144000" cy="731520"/>
          </a:xfrm>
          <a:prstGeom prst="rect">
            <a:avLst/>
          </a:prstGeom>
        </p:spPr>
        <p:txBody>
          <a:bodyPr lIns="45720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EBEB-48C7-41B0-96DF-5C103AD70FC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15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Quote with 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066800"/>
            <a:ext cx="6858000" cy="4267200"/>
          </a:xfrm>
          <a:prstGeom prst="rect">
            <a:avLst/>
          </a:prstGeom>
          <a:noFill/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AB35C-0C23-4809-A6AA-B8239EC8BF42}" type="slidenum">
              <a:rPr lang="en-US" altLang="ko-KR">
                <a:solidFill>
                  <a:srgbClr val="FFFFFF"/>
                </a:solidFill>
              </a:rPr>
              <a:pPr/>
              <a:t>‹#›</a:t>
            </a:fld>
            <a:endParaRPr lang="en-US" altLang="ko-K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193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1416F3-06F6-4B73-95C5-7218A70F3AF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101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2000" b="1">
                <a:solidFill>
                  <a:srgbClr val="57196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A8028-38EE-4616-9B68-BC97DD2847C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2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FCDEB-E0D2-44D7-ACA0-17792CD9F21A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68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36DED72-8D3A-47FA-9806-002DDA5F3931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777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5AF26C-6F24-47F0-9D26-5C0F1991866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382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0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ound Same Side Corner Rectangle 11"/>
          <p:cNvSpPr/>
          <p:nvPr userDrawn="1"/>
        </p:nvSpPr>
        <p:spPr>
          <a:xfrm rot="10800000">
            <a:off x="76200" y="5407025"/>
            <a:ext cx="8991600" cy="84137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13"/>
          <p:cNvSpPr/>
          <p:nvPr userDrawn="1"/>
        </p:nvSpPr>
        <p:spPr>
          <a:xfrm>
            <a:off x="76200" y="990600"/>
            <a:ext cx="8991600" cy="441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ko-KR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792776-76A3-408B-9B16-D08079BFD00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979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lIns="457200"/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3F9467-E782-4C04-AF19-BCBED085680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8629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057400"/>
            <a:ext cx="7772400" cy="1362075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4000" b="1" cap="all">
                <a:solidFill>
                  <a:srgbClr val="57196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52813"/>
            <a:ext cx="7772400" cy="1500187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5E5E8-2878-474B-B07E-921120EC9E2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8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7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680"/>
            <a:ext cx="9144000" cy="731520"/>
          </a:xfrm>
          <a:prstGeom prst="rect">
            <a:avLst/>
          </a:prstGeom>
        </p:spPr>
        <p:txBody>
          <a:bodyPr lIns="45720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7A4A28-8CA8-4DD5-8349-0957DB538A5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0840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9"/>
          <p:cNvSpPr/>
          <p:nvPr userDrawn="1"/>
        </p:nvSpPr>
        <p:spPr>
          <a:xfrm>
            <a:off x="76200" y="76200"/>
            <a:ext cx="8991600" cy="838200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06562"/>
            <a:ext cx="4040188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668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06562"/>
            <a:ext cx="4041775" cy="4465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06680"/>
            <a:ext cx="9144000" cy="731520"/>
          </a:xfrm>
          <a:prstGeom prst="rect">
            <a:avLst/>
          </a:prstGeom>
        </p:spPr>
        <p:txBody>
          <a:bodyPr lIns="45720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3AEBEB-48C7-41B0-96DF-5C103AD70FC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981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ea typeface="굴림" panose="020B0600000101010101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ea typeface="굴림" panose="020B0600000101010101" pitchFamily="50" charset="-127"/>
              </a:defRPr>
            </a:lvl1pPr>
          </a:lstStyle>
          <a:p>
            <a:fld id="{471EB0C0-0FF7-4B89-87BD-A8CFF9AC2C0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30" name="Title Placeholder 13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09" r:id="rId4"/>
    <p:sldLayoutId id="2147483729" r:id="rId5"/>
    <p:sldLayoutId id="2147483710" r:id="rId6"/>
    <p:sldLayoutId id="2147483711" r:id="rId7"/>
    <p:sldLayoutId id="2147483730" r:id="rId8"/>
    <p:sldLayoutId id="2147483731" r:id="rId9"/>
    <p:sldLayoutId id="2147483732" r:id="rId10"/>
    <p:sldLayoutId id="2147483712" r:id="rId11"/>
    <p:sldLayoutId id="2147483713" r:id="rId12"/>
    <p:sldLayoutId id="2147483733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lang="en-US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90600"/>
            <a:ext cx="7772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a typeface="굴림" panose="020B0600000101010101" pitchFamily="50" charset="-127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32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ea typeface="굴림" panose="020B0600000101010101" pitchFamily="50" charset="-127"/>
              </a:defRPr>
            </a:lvl1pPr>
          </a:lstStyle>
          <a:p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553200"/>
            <a:ext cx="381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ea typeface="굴림" panose="020B0600000101010101" pitchFamily="50" charset="-127"/>
              </a:defRPr>
            </a:lvl1pPr>
          </a:lstStyle>
          <a:p>
            <a:fld id="{471EB0C0-0FF7-4B89-87BD-A8CFF9AC2C0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1030" name="Title Placeholder 13"/>
          <p:cNvSpPr>
            <a:spLocks noGrp="1"/>
          </p:cNvSpPr>
          <p:nvPr>
            <p:ph type="title"/>
          </p:nvPr>
        </p:nvSpPr>
        <p:spPr bwMode="auto">
          <a:xfrm>
            <a:off x="457200" y="762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lang="en-US" sz="28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 Black" pitchFamily="34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11" Type="http://schemas.openxmlformats.org/officeDocument/2006/relationships/image" Target="../media/image25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www.google.co.kr/url?sa=t&amp;rct=j&amp;q=&amp;esrc=s&amp;source=web&amp;cd=1&amp;cad=rja&amp;uact=8&amp;ved=0CBwQFjAA&amp;url=http://www.hms.harvard.edu/agingresearch/index.php/about/staff/sinclair&amp;ei=cGBZVZz8Jdfx8gW2pYHIAg&amp;usg=AFQjCNGQd-ZBmlIk9BFhFtx9CfWFb0deSg&amp;sig2=f9Hjl6OTNzBcTp6CN6mzDg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5.tiff"/><Relationship Id="rId3" Type="http://schemas.openxmlformats.org/officeDocument/2006/relationships/image" Target="../media/image131.png"/><Relationship Id="rId7" Type="http://schemas.openxmlformats.org/officeDocument/2006/relationships/image" Target="../media/image135.jpeg"/><Relationship Id="rId12" Type="http://schemas.openxmlformats.org/officeDocument/2006/relationships/image" Target="../media/image140.png"/><Relationship Id="rId17" Type="http://schemas.openxmlformats.org/officeDocument/2006/relationships/image" Target="../media/image144.png"/><Relationship Id="rId2" Type="http://schemas.openxmlformats.org/officeDocument/2006/relationships/image" Target="../media/image1.png"/><Relationship Id="rId16" Type="http://schemas.microsoft.com/office/2007/relationships/hdphoto" Target="../media/hdphoto2.wdp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10" Type="http://schemas.openxmlformats.org/officeDocument/2006/relationships/image" Target="../media/image138.png"/><Relationship Id="rId19" Type="http://schemas.openxmlformats.org/officeDocument/2006/relationships/image" Target="../media/image146.png"/><Relationship Id="rId4" Type="http://schemas.openxmlformats.org/officeDocument/2006/relationships/image" Target="../media/image132.png"/><Relationship Id="rId9" Type="http://schemas.openxmlformats.org/officeDocument/2006/relationships/image" Target="../media/image137.tiff"/><Relationship Id="rId14" Type="http://schemas.openxmlformats.org/officeDocument/2006/relationships/image" Target="../media/image142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tiff"/><Relationship Id="rId13" Type="http://schemas.openxmlformats.org/officeDocument/2006/relationships/image" Target="../media/image159.tiff"/><Relationship Id="rId18" Type="http://schemas.openxmlformats.org/officeDocument/2006/relationships/image" Target="../media/image164.tiff"/><Relationship Id="rId26" Type="http://schemas.openxmlformats.org/officeDocument/2006/relationships/image" Target="../media/image1.png"/><Relationship Id="rId3" Type="http://schemas.openxmlformats.org/officeDocument/2006/relationships/image" Target="../media/image149.tiff"/><Relationship Id="rId21" Type="http://schemas.openxmlformats.org/officeDocument/2006/relationships/image" Target="../media/image167.png"/><Relationship Id="rId7" Type="http://schemas.openxmlformats.org/officeDocument/2006/relationships/image" Target="../media/image153.tiff"/><Relationship Id="rId12" Type="http://schemas.openxmlformats.org/officeDocument/2006/relationships/image" Target="../media/image158.png"/><Relationship Id="rId17" Type="http://schemas.openxmlformats.org/officeDocument/2006/relationships/image" Target="../media/image163.tiff"/><Relationship Id="rId25" Type="http://schemas.openxmlformats.org/officeDocument/2006/relationships/image" Target="../media/image171.png"/><Relationship Id="rId2" Type="http://schemas.openxmlformats.org/officeDocument/2006/relationships/image" Target="../media/image148.png"/><Relationship Id="rId16" Type="http://schemas.openxmlformats.org/officeDocument/2006/relationships/image" Target="../media/image162.tiff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tiff"/><Relationship Id="rId11" Type="http://schemas.openxmlformats.org/officeDocument/2006/relationships/image" Target="../media/image157.png"/><Relationship Id="rId24" Type="http://schemas.openxmlformats.org/officeDocument/2006/relationships/image" Target="../media/image170.tiff"/><Relationship Id="rId5" Type="http://schemas.openxmlformats.org/officeDocument/2006/relationships/image" Target="../media/image151.tiff"/><Relationship Id="rId15" Type="http://schemas.openxmlformats.org/officeDocument/2006/relationships/image" Target="../media/image161.png"/><Relationship Id="rId23" Type="http://schemas.openxmlformats.org/officeDocument/2006/relationships/image" Target="../media/image169.tiff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jpe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hyperlink" Target="//upload.wikimedia.org/wikipedia/commons/0/0a/Median_ag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7000"/>
            <a:ext cx="9144000" cy="1828800"/>
          </a:xfrm>
        </p:spPr>
        <p:txBody>
          <a:bodyPr rtlCol="0">
            <a:normAutofit/>
          </a:bodyPr>
          <a:lstStyle/>
          <a:p>
            <a:pPr algn="ctr">
              <a:defRPr/>
            </a:pPr>
            <a:r>
              <a:rPr altLang="ko-KR" sz="2800" dirty="0" smtClean="0"/>
              <a:t>Dynamic transcription factor activities and </a:t>
            </a:r>
            <a:br>
              <a:rPr altLang="ko-KR" sz="2800" dirty="0" smtClean="0"/>
            </a:br>
            <a:r>
              <a:rPr altLang="ko-KR" sz="2800" dirty="0" smtClean="0"/>
              <a:t>networks during restore cellular senescence </a:t>
            </a:r>
            <a:endParaRPr sz="2800" dirty="0"/>
          </a:p>
        </p:txBody>
      </p:sp>
      <p:sp>
        <p:nvSpPr>
          <p:cNvPr id="12291" name="Subtitle 2"/>
          <p:cNvSpPr>
            <a:spLocks noGrp="1"/>
          </p:cNvSpPr>
          <p:nvPr>
            <p:ph type="subTitle" idx="1"/>
          </p:nvPr>
        </p:nvSpPr>
        <p:spPr>
          <a:xfrm>
            <a:off x="731838" y="4876800"/>
            <a:ext cx="7680325" cy="914400"/>
          </a:xfrm>
        </p:spPr>
        <p:txBody>
          <a:bodyPr/>
          <a:lstStyle/>
          <a:p>
            <a:pPr algn="ctr"/>
            <a:endParaRPr lang="en-US" altLang="ko-KR" sz="1200" dirty="0" smtClean="0">
              <a:ea typeface="굴림" panose="020B0600000101010101" pitchFamily="50" charset="-127"/>
            </a:endParaRPr>
          </a:p>
          <a:p>
            <a:pPr algn="ctr"/>
            <a:r>
              <a:rPr lang="en-US" altLang="ko-KR" sz="2000" b="1" dirty="0" smtClean="0">
                <a:ea typeface="굴림" panose="020B0600000101010101" pitchFamily="50" charset="-127"/>
              </a:rPr>
              <a:t>IK-SOON JANG   Ph.D</a:t>
            </a:r>
            <a:r>
              <a:rPr lang="en-US" altLang="ko-KR" sz="2000" dirty="0" smtClean="0">
                <a:ea typeface="굴림" panose="020B0600000101010101" pitchFamily="50" charset="-127"/>
              </a:rPr>
              <a:t>.</a:t>
            </a:r>
          </a:p>
        </p:txBody>
      </p:sp>
      <p:sp>
        <p:nvSpPr>
          <p:cNvPr id="12292" name="TextBox 4"/>
          <p:cNvSpPr txBox="1">
            <a:spLocks noChangeArrowheads="1"/>
          </p:cNvSpPr>
          <p:nvPr/>
        </p:nvSpPr>
        <p:spPr bwMode="auto">
          <a:xfrm>
            <a:off x="5029200" y="0"/>
            <a:ext cx="4114800" cy="95410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800" b="1" dirty="0" smtClean="0">
                <a:solidFill>
                  <a:srgbClr val="FFC000"/>
                </a:solidFill>
                <a:ea typeface="굴림" panose="020B0600000101010101" pitchFamily="50" charset="-127"/>
              </a:rPr>
              <a:t>2016. 4.28 </a:t>
            </a:r>
          </a:p>
          <a:p>
            <a:pPr algn="ctr" eaLnBrk="1" hangingPunct="1"/>
            <a:r>
              <a:rPr lang="ko-KR" altLang="en-US" sz="2800" b="1" dirty="0" smtClean="0">
                <a:solidFill>
                  <a:srgbClr val="FFC000"/>
                </a:solidFill>
                <a:ea typeface="굴림" panose="020B0600000101010101" pitchFamily="50" charset="-127"/>
              </a:rPr>
              <a:t>인하대</a:t>
            </a:r>
            <a:r>
              <a:rPr lang="en-US" altLang="ko-KR" sz="2800" b="1" dirty="0" smtClean="0">
                <a:solidFill>
                  <a:srgbClr val="FFC000"/>
                </a:solidFill>
                <a:ea typeface="굴림" panose="020B0600000101010101" pitchFamily="50" charset="-127"/>
              </a:rPr>
              <a:t> MRC  </a:t>
            </a:r>
            <a:endParaRPr lang="ko-KR" altLang="en-US" sz="2800" b="1" dirty="0">
              <a:solidFill>
                <a:srgbClr val="FFC000"/>
              </a:solidFill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ko-KR" sz="2800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Theories of Aging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808" y="2085305"/>
            <a:ext cx="2910763" cy="393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1077193"/>
            <a:ext cx="552369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Biological Theory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Immunological theory of Aging 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Gene action by classical evolutionary theory of aging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</a:rPr>
              <a:t>Neuroscientific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theories of learning, memory, and aging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Programmed aging theories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Free radical and oxidative stress</a:t>
            </a:r>
          </a:p>
          <a:p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Psychological theories of Aging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Social context, cognition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Dynamic integration : emotion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 Cognitive plasticity</a:t>
            </a:r>
            <a:br>
              <a:rPr lang="en-US" altLang="ko-KR" dirty="0" smtClean="0">
                <a:latin typeface="Times New Roman" pitchFamily="18" charset="0"/>
                <a:cs typeface="Times New Roman" pitchFamily="18" charset="0"/>
              </a:rPr>
            </a:b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Social Science perspectives 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Toward a phenomenology of aging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Life course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Life style …</a:t>
            </a:r>
          </a:p>
          <a:p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  Etc.  </a:t>
            </a:r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28800" y="1484955"/>
            <a:ext cx="5247972" cy="5040389"/>
            <a:chOff x="721" y="1720"/>
            <a:chExt cx="2252" cy="2081"/>
          </a:xfrm>
        </p:grpSpPr>
        <p:pic>
          <p:nvPicPr>
            <p:cNvPr id="5" name="Picture 4" descr="angellove200409151631190fin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1" y="1720"/>
              <a:ext cx="2252" cy="2081"/>
            </a:xfrm>
            <a:prstGeom prst="rect">
              <a:avLst/>
            </a:prstGeom>
            <a:noFill/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950" y="2024"/>
              <a:ext cx="1612" cy="169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b="1" dirty="0" smtClean="0">
                  <a:solidFill>
                    <a:srgbClr val="CC3399"/>
                  </a:solidFill>
                  <a:latin typeface="Arial" pitchFamily="34" charset="0"/>
                </a:rPr>
                <a:t>Gate keeper</a:t>
              </a:r>
              <a:endParaRPr lang="en-US" altLang="ko-KR" b="1" dirty="0">
                <a:solidFill>
                  <a:srgbClr val="CC3399"/>
                </a:solidFill>
                <a:latin typeface="Arial" pitchFamily="34" charset="0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102" y="2761"/>
              <a:ext cx="682" cy="375"/>
            </a:xfrm>
            <a:prstGeom prst="wedgeEllipseCallout">
              <a:avLst>
                <a:gd name="adj1" fmla="val -4106"/>
                <a:gd name="adj2" fmla="val 6893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Arial" pitchFamily="34" charset="0"/>
                  <a:ea typeface="NSimSun" pitchFamily="49" charset="-122"/>
                </a:rPr>
                <a:t> </a:t>
              </a:r>
              <a:r>
                <a:rPr lang="en-US" altLang="ko-KR" sz="1600" b="1" dirty="0" err="1" smtClean="0">
                  <a:solidFill>
                    <a:srgbClr val="FF0000"/>
                  </a:solidFill>
                  <a:latin typeface="Arial" pitchFamily="34" charset="0"/>
                  <a:ea typeface="NSimSun" pitchFamily="49" charset="-122"/>
                </a:rPr>
                <a:t>Caceolin</a:t>
              </a:r>
              <a:endParaRPr lang="en-US" altLang="ko-KR" sz="1600" b="1" dirty="0">
                <a:solidFill>
                  <a:srgbClr val="FF0000"/>
                </a:solidFill>
                <a:latin typeface="Arial" pitchFamily="34" charset="0"/>
                <a:ea typeface="NSimSun" pitchFamily="49" charset="-122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1630" y="2824"/>
              <a:ext cx="644" cy="294"/>
            </a:xfrm>
            <a:prstGeom prst="wedgeEllipseCallout">
              <a:avLst>
                <a:gd name="adj1" fmla="val -4194"/>
                <a:gd name="adj2" fmla="val 7891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en-US" altLang="ko-KR" sz="1400" b="1" dirty="0" smtClean="0"/>
                <a:t>Cytokines</a:t>
              </a:r>
            </a:p>
            <a:p>
              <a:pPr algn="ctr"/>
              <a:r>
                <a:rPr lang="en-US" altLang="ko-KR" sz="1400" b="1" dirty="0" smtClean="0">
                  <a:latin typeface="굴림" pitchFamily="50" charset="-127"/>
                </a:rPr>
                <a:t>telomere</a:t>
              </a:r>
              <a:endParaRPr lang="en-US" altLang="ko-KR" sz="1400" b="1" dirty="0">
                <a:latin typeface="굴림" pitchFamily="50" charset="-127"/>
              </a:endParaRPr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2290" y="2469"/>
              <a:ext cx="608" cy="317"/>
            </a:xfrm>
            <a:prstGeom prst="wedgeEllipseCallout">
              <a:avLst>
                <a:gd name="adj1" fmla="val 7236"/>
                <a:gd name="adj2" fmla="val 87222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en-US" altLang="ko-KR" sz="1400" b="1" dirty="0" smtClean="0">
                  <a:latin typeface="굴림" pitchFamily="50" charset="-127"/>
                </a:rPr>
                <a:t>ROS</a:t>
              </a:r>
              <a:endParaRPr lang="en-US" altLang="ko-KR" sz="1400" b="1" dirty="0">
                <a:latin typeface="굴림" pitchFamily="50" charset="-127"/>
              </a:endParaRPr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739" y="2759"/>
              <a:ext cx="453" cy="311"/>
            </a:xfrm>
            <a:prstGeom prst="cloudCallout">
              <a:avLst>
                <a:gd name="adj1" fmla="val -5630"/>
                <a:gd name="adj2" fmla="val 8344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/>
              <a:r>
                <a:rPr lang="en-US" altLang="ko-KR" sz="1100" b="1" dirty="0">
                  <a:latin typeface="Arial" pitchFamily="34" charset="0"/>
                </a:rPr>
                <a:t>obesity</a:t>
              </a:r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28600" y="216295"/>
            <a:ext cx="403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 b="1" i="1" dirty="0" smtClean="0">
                <a:solidFill>
                  <a:schemeClr val="bg1"/>
                </a:solidFill>
                <a:latin typeface="Arial" pitchFamily="34" charset="0"/>
              </a:rPr>
              <a:t>Ageing Study</a:t>
            </a:r>
            <a:r>
              <a:rPr lang="ko-KR" altLang="en-US" sz="2800" b="1" i="1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endParaRPr lang="en-US" altLang="ko-KR" sz="2800" b="1" i="1" dirty="0">
              <a:solidFill>
                <a:schemeClr val="bg1"/>
              </a:solidFill>
              <a:latin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Cellular Senescence</a:t>
            </a:r>
            <a:endParaRPr lang="ko-KR" alt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 rot="-5400000">
            <a:off x="631031" y="2512219"/>
            <a:ext cx="1709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latinLnBrk="1" hangingPunct="1"/>
            <a:r>
              <a:rPr kumimoji="1" lang="en-US" altLang="ko-KR" sz="2000" b="1">
                <a:solidFill>
                  <a:srgbClr val="000000"/>
                </a:solidFill>
                <a:latin typeface="Times New Roman" pitchFamily="18" charset="0"/>
                <a:cs typeface="+mn-cs"/>
              </a:rPr>
              <a:t>Cell numbers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765300" y="5661025"/>
            <a:ext cx="61150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kumimoji="1" lang="ko-KR" altLang="en-US">
              <a:solidFill>
                <a:srgbClr val="000000"/>
              </a:solidFill>
              <a:latin typeface="굴림" pitchFamily="50" charset="-127"/>
              <a:cs typeface="+mn-cs"/>
            </a:endParaRPr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1763713" y="1857375"/>
            <a:ext cx="0" cy="38227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kumimoji="1" lang="ko-KR" altLang="en-US">
              <a:solidFill>
                <a:srgbClr val="000000"/>
              </a:solidFill>
              <a:latin typeface="굴림" pitchFamily="50" charset="-127"/>
              <a:cs typeface="+mn-cs"/>
            </a:endParaRPr>
          </a:p>
        </p:txBody>
      </p:sp>
      <p:sp>
        <p:nvSpPr>
          <p:cNvPr id="7" name="Arc 6"/>
          <p:cNvSpPr>
            <a:spLocks/>
          </p:cNvSpPr>
          <p:nvPr/>
        </p:nvSpPr>
        <p:spPr bwMode="auto">
          <a:xfrm flipH="1">
            <a:off x="1766888" y="2320925"/>
            <a:ext cx="3657600" cy="3475038"/>
          </a:xfrm>
          <a:custGeom>
            <a:avLst/>
            <a:gdLst>
              <a:gd name="T0" fmla="*/ 0 w 22828"/>
              <a:gd name="T1" fmla="*/ 2147483647 h 21600"/>
              <a:gd name="T2" fmla="*/ 2147483647 w 22828"/>
              <a:gd name="T3" fmla="*/ 2147483647 h 21600"/>
              <a:gd name="T4" fmla="*/ 2147483647 w 22828"/>
              <a:gd name="T5" fmla="*/ 2147483647 h 21600"/>
              <a:gd name="T6" fmla="*/ 0 60000 65536"/>
              <a:gd name="T7" fmla="*/ 0 60000 65536"/>
              <a:gd name="T8" fmla="*/ 0 60000 65536"/>
              <a:gd name="T9" fmla="*/ 0 w 22828"/>
              <a:gd name="T10" fmla="*/ 0 h 21600"/>
              <a:gd name="T11" fmla="*/ 22828 w 2282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28" h="21600" fill="none" extrusionOk="0">
                <a:moveTo>
                  <a:pt x="-1" y="35"/>
                </a:moveTo>
                <a:cubicBezTo>
                  <a:pt x="412" y="11"/>
                  <a:pt x="825" y="-1"/>
                  <a:pt x="1239" y="0"/>
                </a:cubicBezTo>
                <a:cubicBezTo>
                  <a:pt x="12899" y="0"/>
                  <a:pt x="22454" y="9254"/>
                  <a:pt x="22827" y="20909"/>
                </a:cubicBezTo>
              </a:path>
              <a:path w="22828" h="21600" stroke="0" extrusionOk="0">
                <a:moveTo>
                  <a:pt x="-1" y="35"/>
                </a:moveTo>
                <a:cubicBezTo>
                  <a:pt x="412" y="11"/>
                  <a:pt x="825" y="-1"/>
                  <a:pt x="1239" y="0"/>
                </a:cubicBezTo>
                <a:cubicBezTo>
                  <a:pt x="12899" y="0"/>
                  <a:pt x="22454" y="9254"/>
                  <a:pt x="22827" y="20909"/>
                </a:cubicBezTo>
                <a:lnTo>
                  <a:pt x="1239" y="21600"/>
                </a:lnTo>
                <a:close/>
              </a:path>
            </a:pathLst>
          </a:cu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kumimoji="1" lang="ko-KR" altLang="en-US">
              <a:solidFill>
                <a:srgbClr val="FF0000"/>
              </a:solidFill>
              <a:latin typeface="굴림" pitchFamily="50" charset="-127"/>
              <a:cs typeface="+mn-cs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43688" y="5719763"/>
            <a:ext cx="1103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en-US" altLang="ko-KR" sz="2000" b="1">
                <a:solidFill>
                  <a:srgbClr val="000000"/>
                </a:solidFill>
                <a:latin typeface="Times New Roman" pitchFamily="18" charset="0"/>
                <a:cs typeface="+mn-cs"/>
              </a:rPr>
              <a:t>Passage 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5397500" y="2320925"/>
            <a:ext cx="2227263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kumimoji="1" lang="ko-KR" altLang="en-US">
              <a:solidFill>
                <a:srgbClr val="000000"/>
              </a:solidFill>
              <a:latin typeface="굴림" pitchFamily="50" charset="-127"/>
              <a:cs typeface="+mn-c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603875" y="1962150"/>
            <a:ext cx="18907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en-US" altLang="ko-KR" sz="1400" b="1">
                <a:solidFill>
                  <a:srgbClr val="000000"/>
                </a:solidFill>
                <a:latin typeface="Times New Roman" pitchFamily="18" charset="0"/>
                <a:cs typeface="+mn-cs"/>
              </a:rPr>
              <a:t>Replicative senescence</a:t>
            </a:r>
          </a:p>
        </p:txBody>
      </p:sp>
      <p:pic>
        <p:nvPicPr>
          <p:cNvPr id="11" name="Picture 11" descr="you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8238" y="4291013"/>
            <a:ext cx="1406525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Imag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2450" y="2436813"/>
            <a:ext cx="1406525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172075" y="3651250"/>
            <a:ext cx="22336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en-US" altLang="ko-KR" sz="1400" b="1" i="1">
                <a:solidFill>
                  <a:srgbClr val="000000"/>
                </a:solidFill>
                <a:latin typeface="Times New Roman" pitchFamily="18" charset="0"/>
                <a:cs typeface="+mn-cs"/>
              </a:rPr>
              <a:t>SA-</a:t>
            </a:r>
            <a:r>
              <a:rPr kumimoji="1" lang="en-US" altLang="ko-KR" sz="1400" b="1" i="1">
                <a:solidFill>
                  <a:srgbClr val="000000"/>
                </a:solidFill>
                <a:latin typeface="Times New Roman" pitchFamily="18" charset="0"/>
                <a:cs typeface="+mn-cs"/>
                <a:sym typeface="Symbol" pitchFamily="18" charset="2"/>
              </a:rPr>
              <a:t></a:t>
            </a:r>
            <a:r>
              <a:rPr kumimoji="1" lang="en-US" altLang="ko-KR" sz="1400" b="1" i="1">
                <a:solidFill>
                  <a:srgbClr val="000000"/>
                </a:solidFill>
                <a:latin typeface="Times New Roman" pitchFamily="18" charset="0"/>
                <a:cs typeface="+mn-cs"/>
              </a:rPr>
              <a:t>-galactosidase staining</a:t>
            </a: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1789113" y="1844675"/>
            <a:ext cx="5649912" cy="10795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latinLnBrk="1" hangingPunct="1"/>
            <a:endParaRPr kumimoji="1" lang="ko-KR" altLang="en-US">
              <a:solidFill>
                <a:srgbClr val="000000"/>
              </a:solidFill>
              <a:latin typeface="굴림" pitchFamily="50" charset="-127"/>
              <a:cs typeface="+mn-cs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5000625" y="3973513"/>
            <a:ext cx="2619375" cy="14144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1" lang="en-US" altLang="ko-KR" sz="1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Morphological changes</a:t>
            </a:r>
          </a:p>
          <a:p>
            <a:pPr algn="ctr" eaLnBrk="1" latinLnBrk="1" hangingPunct="1"/>
            <a:r>
              <a:rPr kumimoji="1" lang="en-US" altLang="ko-KR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response upon outer stimuli</a:t>
            </a:r>
          </a:p>
          <a:p>
            <a:pPr algn="ctr" eaLnBrk="1" latinLnBrk="1" hangingPunct="1"/>
            <a:r>
              <a:rPr kumimoji="1" lang="en-US" altLang="ko-KR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Increase of ROS</a:t>
            </a:r>
          </a:p>
          <a:p>
            <a:pPr algn="ctr" eaLnBrk="1" latinLnBrk="1" hangingPunct="1"/>
            <a:r>
              <a:rPr kumimoji="1" lang="en-US" altLang="ko-KR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Telomere shortening</a:t>
            </a:r>
          </a:p>
          <a:p>
            <a:pPr algn="ctr" eaLnBrk="1" latinLnBrk="1" hangingPunct="1"/>
            <a:r>
              <a:rPr kumimoji="1" lang="en-US" altLang="ko-KR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Accumulation of DNA mutation</a:t>
            </a:r>
          </a:p>
          <a:p>
            <a:pPr algn="ctr" eaLnBrk="1" latinLnBrk="1" hangingPunct="1"/>
            <a:r>
              <a:rPr kumimoji="1" lang="en-US" altLang="ko-KR" sz="14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Cell cycle arrest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37258" y="603146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</a:rPr>
              <a:t>Hayflick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 limit” 1962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8600" y="304800"/>
            <a:ext cx="2494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G1 arrest,  Telomere 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54944" y="2001837"/>
            <a:ext cx="3055056" cy="3408363"/>
            <a:chOff x="5789789" y="1878014"/>
            <a:chExt cx="3055056" cy="3408363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6117167" y="3662364"/>
            <a:ext cx="1662289" cy="687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0" name="Image" r:id="rId3" imgW="633610" imgH="249831" progId="">
                    <p:embed/>
                  </p:oleObj>
                </mc:Choice>
                <mc:Fallback>
                  <p:oleObj name="Image" r:id="rId3" imgW="633610" imgH="249831" progId="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17167" y="3662364"/>
                          <a:ext cx="1662289" cy="68738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694789" y="3279777"/>
              <a:ext cx="381000" cy="144780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6170789" y="3190877"/>
            <a:ext cx="15240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1" name="Image" r:id="rId5" imgW="2768254" imgH="787024" progId="">
                    <p:embed/>
                  </p:oleObj>
                </mc:Choice>
                <mc:Fallback>
                  <p:oleObj name="Image" r:id="rId5" imgW="2768254" imgH="787024" progId="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0789" y="3190877"/>
                          <a:ext cx="1524000" cy="48260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6158089" y="4216402"/>
            <a:ext cx="1536700" cy="801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2" name="Image" r:id="rId7" imgW="603352" imgH="316805" progId="">
                    <p:embed/>
                  </p:oleObj>
                </mc:Choice>
                <mc:Fallback>
                  <p:oleObj name="Image" r:id="rId7" imgW="603352" imgH="316805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8089" y="4216402"/>
                          <a:ext cx="1536700" cy="80168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7872589" y="2735264"/>
              <a:ext cx="83396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400" b="1" smtClean="0">
                  <a:latin typeface="Arial" charset="0"/>
                  <a:ea typeface="굴림" charset="-127"/>
                </a:rPr>
                <a:t>p16</a:t>
              </a:r>
              <a:r>
                <a:rPr lang="en-US" altLang="ko-KR" sz="1400" b="1" i="1" baseline="30000" smtClean="0">
                  <a:latin typeface="Arial" charset="0"/>
                  <a:ea typeface="굴림" charset="-127"/>
                </a:rPr>
                <a:t>INK4a</a:t>
              </a:r>
              <a:endParaRPr lang="en-US" altLang="ko-KR" sz="1400" b="1" smtClean="0">
                <a:latin typeface="Arial" charset="0"/>
                <a:ea typeface="굴림" charset="-127"/>
              </a:endParaRP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7892345" y="3268664"/>
              <a:ext cx="81703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400" b="1" smtClean="0">
                  <a:latin typeface="Arial" charset="0"/>
                  <a:ea typeface="굴림" charset="-127"/>
                </a:rPr>
                <a:t>p21</a:t>
              </a:r>
              <a:r>
                <a:rPr lang="en-US" altLang="ko-KR" sz="1400" b="1" i="1" baseline="30000" smtClean="0">
                  <a:latin typeface="Arial" charset="0"/>
                  <a:ea typeface="굴림" charset="-127"/>
                </a:rPr>
                <a:t>Waf-1</a:t>
              </a:r>
              <a:endParaRPr lang="en-US" altLang="ko-KR" sz="1400" b="1" smtClean="0">
                <a:latin typeface="Arial" charset="0"/>
                <a:ea typeface="굴림" charset="-127"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7892345" y="4475164"/>
              <a:ext cx="9525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400" b="1" smtClean="0">
                  <a:latin typeface="Symbol" pitchFamily="18" charset="2"/>
                  <a:ea typeface="굴림" charset="-127"/>
                </a:rPr>
                <a:t>a</a:t>
              </a:r>
              <a:r>
                <a:rPr lang="en-US" altLang="ko-KR" sz="1400" b="1" smtClean="0">
                  <a:latin typeface="Arial" charset="0"/>
                  <a:ea typeface="굴림" charset="-127"/>
                </a:rPr>
                <a:t>-tubulin</a:t>
              </a:r>
            </a:p>
          </p:txBody>
        </p:sp>
        <p:sp>
          <p:nvSpPr>
            <p:cNvPr id="13" name="Text Box 24"/>
            <p:cNvSpPr txBox="1">
              <a:spLocks noChangeArrowheads="1"/>
            </p:cNvSpPr>
            <p:nvPr/>
          </p:nvSpPr>
          <p:spPr bwMode="auto">
            <a:xfrm rot="19000106">
              <a:off x="6107289" y="1878014"/>
              <a:ext cx="1391356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600" b="1" dirty="0" err="1" smtClean="0">
                  <a:latin typeface="Arial" charset="0"/>
                  <a:ea typeface="굴림" charset="-127"/>
                </a:rPr>
                <a:t>presenesent</a:t>
              </a:r>
              <a:endParaRPr lang="en-US" altLang="ko-KR" sz="1600" b="1" dirty="0" smtClean="0">
                <a:latin typeface="Arial" charset="0"/>
                <a:ea typeface="굴림" charset="-127"/>
              </a:endParaRPr>
            </a:p>
          </p:txBody>
        </p:sp>
        <p:sp>
          <p:nvSpPr>
            <p:cNvPr id="14" name="Text Box 25"/>
            <p:cNvSpPr txBox="1">
              <a:spLocks noChangeArrowheads="1"/>
            </p:cNvSpPr>
            <p:nvPr/>
          </p:nvSpPr>
          <p:spPr bwMode="auto">
            <a:xfrm rot="19004758">
              <a:off x="6955367" y="1946277"/>
              <a:ext cx="1186745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600" b="1" smtClean="0">
                  <a:latin typeface="Arial" charset="0"/>
                  <a:ea typeface="굴림" charset="-127"/>
                </a:rPr>
                <a:t>senescent</a:t>
              </a:r>
            </a:p>
          </p:txBody>
        </p:sp>
        <p:sp>
          <p:nvSpPr>
            <p:cNvPr id="15" name="Line 26"/>
            <p:cNvSpPr>
              <a:spLocks noChangeShapeType="1"/>
            </p:cNvSpPr>
            <p:nvPr/>
          </p:nvSpPr>
          <p:spPr bwMode="auto">
            <a:xfrm>
              <a:off x="6170789" y="2506664"/>
              <a:ext cx="152400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graphicFrame>
          <p:nvGraphicFramePr>
            <p:cNvPr id="16" name="Object 27"/>
            <p:cNvGraphicFramePr>
              <a:graphicFrameLocks noChangeAspect="1"/>
            </p:cNvGraphicFramePr>
            <p:nvPr/>
          </p:nvGraphicFramePr>
          <p:xfrm>
            <a:off x="6170789" y="2582864"/>
            <a:ext cx="152400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33" name="Image" r:id="rId9" imgW="664184" imgH="273973" progId="">
                    <p:embed/>
                  </p:oleObj>
                </mc:Choice>
                <mc:Fallback>
                  <p:oleObj name="Image" r:id="rId9" imgW="664184" imgH="273973" progId="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0789" y="2582864"/>
                          <a:ext cx="1524000" cy="609600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5942189" y="4981577"/>
              <a:ext cx="1981200" cy="30480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 useBgFill="1"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5789789" y="3040064"/>
              <a:ext cx="381000" cy="1447800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>
          <p:nvSpPr>
            <p:cNvPr id="19" name="Text Box 30"/>
            <p:cNvSpPr txBox="1">
              <a:spLocks noChangeArrowheads="1"/>
            </p:cNvSpPr>
            <p:nvPr/>
          </p:nvSpPr>
          <p:spPr bwMode="auto">
            <a:xfrm>
              <a:off x="7893756" y="3840164"/>
              <a:ext cx="492478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400" b="1" smtClean="0">
                  <a:latin typeface="Arial" charset="0"/>
                  <a:ea typeface="굴림" charset="-127"/>
                </a:rPr>
                <a:t>p53</a:t>
              </a:r>
            </a:p>
          </p:txBody>
        </p:sp>
        <p:sp>
          <p:nvSpPr>
            <p:cNvPr id="20" name="Rectangle 31"/>
            <p:cNvSpPr>
              <a:spLocks noChangeArrowheads="1"/>
            </p:cNvSpPr>
            <p:nvPr/>
          </p:nvSpPr>
          <p:spPr bwMode="auto">
            <a:xfrm>
              <a:off x="6170789" y="2582864"/>
              <a:ext cx="1522589" cy="2398713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>
          <p:nvSpPr>
            <p:cNvPr id="21" name="Line 32"/>
            <p:cNvSpPr>
              <a:spLocks noChangeShapeType="1"/>
            </p:cNvSpPr>
            <p:nvPr/>
          </p:nvSpPr>
          <p:spPr bwMode="auto">
            <a:xfrm flipH="1">
              <a:off x="7682089" y="3421064"/>
              <a:ext cx="241300" cy="158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lg" len="med"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>
          <p:nvSpPr>
            <p:cNvPr id="22" name="Line 33"/>
            <p:cNvSpPr>
              <a:spLocks noChangeShapeType="1"/>
            </p:cNvSpPr>
            <p:nvPr/>
          </p:nvSpPr>
          <p:spPr bwMode="auto">
            <a:xfrm flipH="1">
              <a:off x="7693378" y="2887664"/>
              <a:ext cx="241300" cy="158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lg" len="med"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 flipH="1">
              <a:off x="7694789" y="4627564"/>
              <a:ext cx="241300" cy="158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lg" len="med"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 flipH="1">
              <a:off x="7694789" y="3992564"/>
              <a:ext cx="241300" cy="1588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round/>
              <a:headEnd/>
              <a:tailEnd type="triangle" w="lg" len="med"/>
            </a:ln>
            <a:effectLst/>
          </p:spPr>
          <p:txBody>
            <a:bodyPr wrap="none" anchor="ctr"/>
            <a:lstStyle/>
            <a:p>
              <a:endParaRPr lang="ko-KR" altLang="en-US" smtClean="0"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25" name="Picture 2" descr="http://articles.mercola.com/imageserver/public/2010/February/telomer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953000" y="914400"/>
            <a:ext cx="3429000" cy="3515726"/>
          </a:xfrm>
          <a:prstGeom prst="rect">
            <a:avLst/>
          </a:prstGeom>
          <a:noFill/>
        </p:spPr>
      </p:pic>
      <p:pic>
        <p:nvPicPr>
          <p:cNvPr id="26" name="Picture 4" descr="http://www.dormivigilia.com/wp-content/uploads/2012/10/6a00e54fc8012e8833012877019fc0970c-350wi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410200" y="4495800"/>
            <a:ext cx="2169196" cy="1981200"/>
          </a:xfrm>
          <a:prstGeom prst="rect">
            <a:avLst/>
          </a:prstGeom>
          <a:noFill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3008" y="1466528"/>
            <a:ext cx="3672408" cy="2015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3008" y="3656652"/>
            <a:ext cx="3672408" cy="2058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0" y="1682552"/>
            <a:ext cx="3168352" cy="393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304800" y="152400"/>
            <a:ext cx="8353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Phenyl 2-pyridyl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ketoxime</a:t>
            </a:r>
            <a:r>
              <a:rPr lang="en-US" altLang="ko-KR" b="1" dirty="0" smtClean="0">
                <a:solidFill>
                  <a:schemeClr val="bg1"/>
                </a:solidFill>
              </a:rPr>
              <a:t> induces cellular senescence-like alterations</a:t>
            </a:r>
          </a:p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     via NO production in human diploid fibroblasts</a:t>
            </a:r>
            <a:r>
              <a:rPr lang="en-US" altLang="ko-KR" b="1" i="1" dirty="0" smtClean="0">
                <a:solidFill>
                  <a:schemeClr val="bg1"/>
                </a:solidFill>
              </a:rPr>
              <a:t>. Aging Cell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844824"/>
            <a:ext cx="345638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5" t="50557" r="18412" b="4341"/>
          <a:stretch/>
        </p:blipFill>
        <p:spPr>
          <a:xfrm>
            <a:off x="5004048" y="1196752"/>
            <a:ext cx="3262950" cy="28083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7973" r="18046" b="52338"/>
          <a:stretch/>
        </p:blipFill>
        <p:spPr>
          <a:xfrm>
            <a:off x="5076056" y="4149080"/>
            <a:ext cx="3168352" cy="23510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5287" y="152400"/>
            <a:ext cx="8353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Phenyl 2-pyridyl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ketoxime</a:t>
            </a:r>
            <a:r>
              <a:rPr lang="en-US" altLang="ko-KR" b="1" dirty="0" smtClean="0">
                <a:solidFill>
                  <a:schemeClr val="bg1"/>
                </a:solidFill>
              </a:rPr>
              <a:t> induces cellular senescence-like alterations</a:t>
            </a:r>
          </a:p>
          <a:p>
            <a:pPr marL="342900" lvl="0" indent="-342900"/>
            <a:r>
              <a:rPr lang="en-US" altLang="ko-KR" b="1" i="1" dirty="0" smtClean="0">
                <a:solidFill>
                  <a:schemeClr val="bg1"/>
                </a:solidFill>
              </a:rPr>
              <a:t>                                                                                Aging Cell 2015, Dec 22 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ocuments\KBSI\KBSI-2015\Paper\Ketoxime-송부용\Aging cell-Revised\Aging cell-Revised\Fig 2-AB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052736"/>
            <a:ext cx="5291627" cy="540060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304800" y="304800"/>
            <a:ext cx="835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Phenyl 2-pyridyl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ketoxime</a:t>
            </a:r>
            <a:r>
              <a:rPr lang="en-US" altLang="ko-KR" b="1" dirty="0" smtClean="0">
                <a:solidFill>
                  <a:schemeClr val="bg1"/>
                </a:solidFill>
              </a:rPr>
              <a:t> induces cellular senescence-like alterations  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304800"/>
            <a:ext cx="835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Phenyl 2-pyridyl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ketoxime</a:t>
            </a:r>
            <a:r>
              <a:rPr lang="en-US" altLang="ko-KR" b="1" dirty="0" smtClean="0">
                <a:solidFill>
                  <a:schemeClr val="bg1"/>
                </a:solidFill>
              </a:rPr>
              <a:t> induces cellular senescence-like alterations   </a:t>
            </a:r>
          </a:p>
        </p:txBody>
      </p:sp>
      <p:pic>
        <p:nvPicPr>
          <p:cNvPr id="1026" name="Picture 2" descr="C:\Users\Administrator\Documents\KBSI\KBSI-2015\Paper\Ketoxime-송부용\Aging cell-Revised\Aging cell-Revised\Fig 3-AB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990600"/>
            <a:ext cx="4165769" cy="57150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304800"/>
            <a:ext cx="8353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/>
            <a:r>
              <a:rPr lang="en-US" altLang="ko-KR" b="1" dirty="0" smtClean="0">
                <a:solidFill>
                  <a:schemeClr val="bg1"/>
                </a:solidFill>
              </a:rPr>
              <a:t>Phenyl 2-pyridyl </a:t>
            </a:r>
            <a:r>
              <a:rPr lang="en-US" altLang="ko-KR" b="1" dirty="0" err="1" smtClean="0">
                <a:solidFill>
                  <a:schemeClr val="bg1"/>
                </a:solidFill>
              </a:rPr>
              <a:t>ketoxime</a:t>
            </a:r>
            <a:r>
              <a:rPr lang="en-US" altLang="ko-KR" b="1" dirty="0" smtClean="0">
                <a:solidFill>
                  <a:schemeClr val="bg1"/>
                </a:solidFill>
              </a:rPr>
              <a:t> induces cellular senescence-like alterations   </a:t>
            </a:r>
          </a:p>
        </p:txBody>
      </p:sp>
      <p:pic>
        <p:nvPicPr>
          <p:cNvPr id="2050" name="Picture 2" descr="C:\Users\Administrator\Documents\KBSI\KBSI-2015\Paper\Ketoxime-송부용\Aging cell-Revised\Aging cell-Revised\Fig 4-ABC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8844"/>
            <a:ext cx="5178643" cy="4020312"/>
          </a:xfrm>
          <a:prstGeom prst="rect">
            <a:avLst/>
          </a:prstGeom>
          <a:noFill/>
        </p:spPr>
      </p:pic>
      <p:pic>
        <p:nvPicPr>
          <p:cNvPr id="2051" name="Picture 3" descr="C:\Users\Administrator\Documents\KBSI\KBSI-2015\Paper\Ketoxime-송부용\Aging cell-Revised\Aging cell-Revised\Fig 5-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447800"/>
            <a:ext cx="3579417" cy="39624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863080" y="1371600"/>
            <a:ext cx="8184369" cy="5029200"/>
            <a:chOff x="755576" y="1484784"/>
            <a:chExt cx="8184369" cy="5029200"/>
          </a:xfrm>
        </p:grpSpPr>
        <p:pic>
          <p:nvPicPr>
            <p:cNvPr id="5" name="Picture 2" descr="http://dericbownds.net/uploaded_images/resverwin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31640" y="1916832"/>
              <a:ext cx="2710666" cy="2067457"/>
            </a:xfrm>
            <a:prstGeom prst="rect">
              <a:avLst/>
            </a:prstGeom>
            <a:noFill/>
          </p:spPr>
        </p:pic>
        <p:pic>
          <p:nvPicPr>
            <p:cNvPr id="6" name="Picture 4" descr="http://thuocdieutri.vn/wp-content/uploads/2013/03/thuoc-moi-esveratrol-tuoi-tho-150-thuocdieutri-vn-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508104" y="1916832"/>
              <a:ext cx="2736304" cy="2061916"/>
            </a:xfrm>
            <a:prstGeom prst="rect">
              <a:avLst/>
            </a:prstGeom>
            <a:noFill/>
          </p:spPr>
        </p:pic>
        <p:sp>
          <p:nvSpPr>
            <p:cNvPr id="7" name="오른쪽 화살표 6"/>
            <p:cNvSpPr/>
            <p:nvPr/>
          </p:nvSpPr>
          <p:spPr>
            <a:xfrm>
              <a:off x="4427984" y="2204864"/>
              <a:ext cx="648072" cy="136815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6" descr="http://333oee3bik6e1t8q4y139009mcg.wpengine.netdna-cdn.com/wp-content/uploads/2014/01/thecellcyc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43808" y="4149080"/>
              <a:ext cx="3120056" cy="2015556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755576" y="1484784"/>
              <a:ext cx="4368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HY헤드라인M" pitchFamily="18" charset="-127"/>
                  <a:ea typeface="HY헤드라인M" pitchFamily="18" charset="-127"/>
                </a:rPr>
                <a:t>SIRT1 Activator Extend the Life Span ?</a:t>
              </a:r>
              <a:endParaRPr lang="ko-KR" altLang="en-US" dirty="0"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826696" y="5523384"/>
              <a:ext cx="14478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>
                  <a:hlinkClick r:id="rId5"/>
                </a:rPr>
                <a:t>David Sinclair</a:t>
              </a:r>
              <a:endParaRPr lang="en-US" altLang="ko-KR" sz="16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88496" y="6175430"/>
              <a:ext cx="29514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i="1" dirty="0" smtClean="0"/>
                <a:t>Cell</a:t>
              </a:r>
              <a:r>
                <a:rPr lang="en-US" altLang="ko-KR" sz="1600" dirty="0" smtClean="0"/>
                <a:t> </a:t>
              </a:r>
              <a:r>
                <a:rPr lang="en-US" altLang="ko-KR" sz="1600" b="1" dirty="0" smtClean="0"/>
                <a:t>155</a:t>
              </a:r>
              <a:r>
                <a:rPr lang="en-US" altLang="ko-KR" sz="1600" dirty="0" smtClean="0"/>
                <a:t> (7): 1624-1638. 2013</a:t>
              </a:r>
              <a:endParaRPr lang="ko-KR" altLang="en-US" sz="1600" dirty="0"/>
            </a:p>
          </p:txBody>
        </p:sp>
      </p:grpSp>
      <p:sp>
        <p:nvSpPr>
          <p:cNvPr id="12" name="제목 2"/>
          <p:cNvSpPr>
            <a:spLocks noGrp="1"/>
          </p:cNvSpPr>
          <p:nvPr>
            <p:ph type="title"/>
          </p:nvPr>
        </p:nvSpPr>
        <p:spPr>
          <a:xfrm>
            <a:off x="227310" y="76200"/>
            <a:ext cx="8764290" cy="838200"/>
          </a:xfrm>
        </p:spPr>
        <p:txBody>
          <a:bodyPr/>
          <a:lstStyle/>
          <a:p>
            <a:r>
              <a:rPr altLang="ko-KR" sz="2400" dirty="0" smtClean="0">
                <a:ea typeface="굴림" panose="020B0600000101010101" pitchFamily="50" charset="-127"/>
              </a:rPr>
              <a:t>How would Expand Life Span</a:t>
            </a:r>
            <a:br>
              <a:rPr altLang="ko-KR" sz="2400" dirty="0" smtClean="0">
                <a:ea typeface="굴림" panose="020B0600000101010101" pitchFamily="50" charset="-127"/>
              </a:rPr>
            </a:br>
            <a:r>
              <a:rPr altLang="ko-KR" sz="2400" dirty="0" smtClean="0">
                <a:ea typeface="굴림" panose="020B0600000101010101" pitchFamily="50" charset="-127"/>
              </a:rPr>
              <a:t>                                        and restore Senescence?</a:t>
            </a:r>
            <a:endParaRPr lang="ko-KR" altLang="en-US" sz="2400" dirty="0">
              <a:ea typeface="굴림" panose="020B0600000101010101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998074" y="5726668"/>
            <a:ext cx="3145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Times New Roman" pitchFamily="18" charset="0"/>
              </a:rPr>
              <a:t>NATURE |VOL 425 | 11,  2003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6" name="Group 30"/>
          <p:cNvGrpSpPr>
            <a:grpSpLocks/>
          </p:cNvGrpSpPr>
          <p:nvPr/>
        </p:nvGrpSpPr>
        <p:grpSpPr bwMode="auto">
          <a:xfrm>
            <a:off x="1476375" y="1844675"/>
            <a:ext cx="792163" cy="744538"/>
            <a:chOff x="823" y="1344"/>
            <a:chExt cx="499" cy="469"/>
          </a:xfrm>
        </p:grpSpPr>
        <p:sp>
          <p:nvSpPr>
            <p:cNvPr id="13338" name="Oval 23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39" name="Oval 24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3317" name="직사각형 2"/>
          <p:cNvSpPr>
            <a:spLocks noChangeArrowheads="1"/>
          </p:cNvSpPr>
          <p:nvPr/>
        </p:nvSpPr>
        <p:spPr bwMode="auto">
          <a:xfrm>
            <a:off x="2230438" y="3276600"/>
            <a:ext cx="615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ko-KR" altLang="en-US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Potential AMPK activator </a:t>
            </a:r>
            <a:r>
              <a:rPr lang="en-US" altLang="ko-KR" sz="24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Nec.B</a:t>
            </a:r>
            <a:endParaRPr lang="ko-KR" altLang="en-US" sz="24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3318" name="Group 31"/>
          <p:cNvGrpSpPr>
            <a:grpSpLocks/>
          </p:cNvGrpSpPr>
          <p:nvPr/>
        </p:nvGrpSpPr>
        <p:grpSpPr bwMode="auto">
          <a:xfrm>
            <a:off x="1477963" y="2470150"/>
            <a:ext cx="792162" cy="744538"/>
            <a:chOff x="823" y="1344"/>
            <a:chExt cx="499" cy="469"/>
          </a:xfrm>
        </p:grpSpPr>
        <p:sp>
          <p:nvSpPr>
            <p:cNvPr id="13336" name="Oval 32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37" name="Oval 33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13319" name="Group 34"/>
          <p:cNvGrpSpPr>
            <a:grpSpLocks/>
          </p:cNvGrpSpPr>
          <p:nvPr/>
        </p:nvGrpSpPr>
        <p:grpSpPr bwMode="auto">
          <a:xfrm>
            <a:off x="1476375" y="3116263"/>
            <a:ext cx="792163" cy="744537"/>
            <a:chOff x="823" y="1344"/>
            <a:chExt cx="499" cy="469"/>
          </a:xfrm>
        </p:grpSpPr>
        <p:sp>
          <p:nvSpPr>
            <p:cNvPr id="13334" name="Oval 35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35" name="Oval 36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3320" name="직사각형 2"/>
          <p:cNvSpPr>
            <a:spLocks noChangeArrowheads="1"/>
          </p:cNvSpPr>
          <p:nvPr/>
        </p:nvSpPr>
        <p:spPr bwMode="auto">
          <a:xfrm>
            <a:off x="2228850" y="3886200"/>
            <a:ext cx="41761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Omics</a:t>
            </a:r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Analysis </a:t>
            </a:r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</a:t>
            </a:r>
            <a:r>
              <a:rPr lang="en-US" altLang="ko-KR" sz="24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Aged </a:t>
            </a:r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HDF</a:t>
            </a:r>
            <a:endParaRPr lang="ko-KR" altLang="en-US" sz="24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3321" name="Group 34"/>
          <p:cNvGrpSpPr>
            <a:grpSpLocks/>
          </p:cNvGrpSpPr>
          <p:nvPr/>
        </p:nvGrpSpPr>
        <p:grpSpPr bwMode="auto">
          <a:xfrm>
            <a:off x="1474788" y="3756025"/>
            <a:ext cx="792162" cy="744538"/>
            <a:chOff x="823" y="1344"/>
            <a:chExt cx="499" cy="469"/>
          </a:xfrm>
        </p:grpSpPr>
        <p:sp>
          <p:nvSpPr>
            <p:cNvPr id="13332" name="Oval 35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33" name="Oval 36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13323" name="Group 34"/>
          <p:cNvGrpSpPr>
            <a:grpSpLocks/>
          </p:cNvGrpSpPr>
          <p:nvPr/>
        </p:nvGrpSpPr>
        <p:grpSpPr bwMode="auto">
          <a:xfrm>
            <a:off x="1476375" y="4365625"/>
            <a:ext cx="792163" cy="744538"/>
            <a:chOff x="823" y="1344"/>
            <a:chExt cx="499" cy="469"/>
          </a:xfrm>
        </p:grpSpPr>
        <p:sp>
          <p:nvSpPr>
            <p:cNvPr id="13330" name="Oval 35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31" name="Oval 36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3324" name="직사각형 2"/>
          <p:cNvSpPr>
            <a:spLocks noChangeArrowheads="1"/>
          </p:cNvSpPr>
          <p:nvPr/>
        </p:nvSpPr>
        <p:spPr bwMode="auto">
          <a:xfrm>
            <a:off x="2133600" y="1958975"/>
            <a:ext cx="2955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400" b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Why we are Aging,</a:t>
            </a:r>
          </a:p>
        </p:txBody>
      </p:sp>
      <p:sp>
        <p:nvSpPr>
          <p:cNvPr id="13325" name="직사각형 2"/>
          <p:cNvSpPr>
            <a:spLocks noChangeArrowheads="1"/>
          </p:cNvSpPr>
          <p:nvPr/>
        </p:nvSpPr>
        <p:spPr bwMode="auto">
          <a:xfrm>
            <a:off x="2195513" y="5127625"/>
            <a:ext cx="1873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Conclusion</a:t>
            </a:r>
            <a:endParaRPr lang="ko-KR" altLang="en-US" sz="2400" b="1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3326" name="Group 34"/>
          <p:cNvGrpSpPr>
            <a:grpSpLocks/>
          </p:cNvGrpSpPr>
          <p:nvPr/>
        </p:nvGrpSpPr>
        <p:grpSpPr bwMode="auto">
          <a:xfrm>
            <a:off x="1443038" y="4941888"/>
            <a:ext cx="792162" cy="744537"/>
            <a:chOff x="823" y="1344"/>
            <a:chExt cx="499" cy="469"/>
          </a:xfrm>
        </p:grpSpPr>
        <p:sp>
          <p:nvSpPr>
            <p:cNvPr id="13328" name="Oval 35"/>
            <p:cNvSpPr>
              <a:spLocks noChangeArrowheads="1"/>
            </p:cNvSpPr>
            <p:nvPr/>
          </p:nvSpPr>
          <p:spPr bwMode="auto">
            <a:xfrm>
              <a:off x="823" y="1344"/>
              <a:ext cx="499" cy="4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329" name="Oval 36"/>
            <p:cNvSpPr>
              <a:spLocks noChangeArrowheads="1"/>
            </p:cNvSpPr>
            <p:nvPr/>
          </p:nvSpPr>
          <p:spPr bwMode="auto">
            <a:xfrm>
              <a:off x="839" y="1365"/>
              <a:ext cx="457" cy="429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solidFill>
                  <a:srgbClr val="000000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13327" name="제목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 b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Contents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8" name="직사각형 2"/>
          <p:cNvSpPr>
            <a:spLocks noChangeArrowheads="1"/>
          </p:cNvSpPr>
          <p:nvPr/>
        </p:nvSpPr>
        <p:spPr bwMode="auto">
          <a:xfrm>
            <a:off x="2203450" y="2586335"/>
            <a:ext cx="64071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Workflow of  Various </a:t>
            </a:r>
            <a:r>
              <a:rPr lang="en-US" altLang="ko-KR" sz="2400" b="1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</a:t>
            </a:r>
            <a:r>
              <a:rPr lang="en-US" altLang="ko-KR" sz="2400" b="1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mics</a:t>
            </a:r>
            <a:r>
              <a:rPr lang="en-US" altLang="ko-KR" sz="24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                  </a:t>
            </a:r>
            <a:endParaRPr lang="en-US" altLang="ko-KR" sz="24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직사각형 2"/>
          <p:cNvSpPr>
            <a:spLocks noChangeArrowheads="1"/>
          </p:cNvSpPr>
          <p:nvPr/>
        </p:nvSpPr>
        <p:spPr bwMode="auto">
          <a:xfrm>
            <a:off x="2209800" y="4495800"/>
            <a:ext cx="58913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TF dynamic profile by NLCA </a:t>
            </a:r>
            <a:r>
              <a:rPr lang="en-US" altLang="ko-KR" sz="24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aged HDF</a:t>
            </a:r>
            <a:endParaRPr lang="ko-KR" altLang="en-US" sz="2400" b="1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2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838200"/>
          </a:xfrm>
        </p:spPr>
        <p:txBody>
          <a:bodyPr/>
          <a:lstStyle/>
          <a:p>
            <a:r>
              <a:rPr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Potential AMPK activator </a:t>
            </a:r>
            <a:r>
              <a:rPr altLang="ko-KR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Nec.B</a:t>
            </a:r>
            <a:r>
              <a:rPr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from Nutmeg 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23555" name="Picture 4" descr="http://t2.gstatic.com/images?q=tbn:ANd9GcRenhaEdWo8YR4DIcNDlJtDZR61ChFnEjLVEGKOPhMb1eT0Jc-2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95400"/>
            <a:ext cx="3455988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_x34689936" descr="EMB000009e830f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366838"/>
            <a:ext cx="47656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3"/>
          <p:cNvSpPr>
            <a:spLocks noGrp="1"/>
          </p:cNvSpPr>
          <p:nvPr>
            <p:ph type="title"/>
          </p:nvPr>
        </p:nvSpPr>
        <p:spPr>
          <a:xfrm>
            <a:off x="389745" y="-41196"/>
            <a:ext cx="8229600" cy="1107996"/>
          </a:xfrm>
        </p:spPr>
        <p:txBody>
          <a:bodyPr>
            <a:spAutoFit/>
          </a:bodyPr>
          <a:lstStyle/>
          <a:p>
            <a:r>
              <a:rPr lang="en-US" altLang="ko-KR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Nec.B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treatment reduced SA-β–</a:t>
            </a:r>
            <a:r>
              <a:rPr lang="en-US" altLang="ko-KR" b="1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galactosidase</a:t>
            </a:r>
            <a:r>
              <a:rPr lang="en-US" altLang="ko-KR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staining in old HDFs </a:t>
            </a:r>
            <a:r>
              <a:rPr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altLang="ko-KR" sz="1000" dirty="0">
                <a:ea typeface="굴림" panose="020B0600000101010101" pitchFamily="50" charset="-127"/>
              </a:rPr>
              <a:t>          </a:t>
            </a:r>
          </a:p>
        </p:txBody>
      </p:sp>
      <p:pic>
        <p:nvPicPr>
          <p:cNvPr id="307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 descr="HDF p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760" y="1727688"/>
            <a:ext cx="1687128" cy="1265346"/>
          </a:xfrm>
          <a:prstGeom prst="rect">
            <a:avLst/>
          </a:prstGeom>
        </p:spPr>
      </p:pic>
      <p:pic>
        <p:nvPicPr>
          <p:cNvPr id="16" name="그림 15" descr="HDF p37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760" y="3068297"/>
            <a:ext cx="1687128" cy="1265346"/>
          </a:xfrm>
          <a:prstGeom prst="rect">
            <a:avLst/>
          </a:prstGeom>
        </p:spPr>
      </p:pic>
      <p:pic>
        <p:nvPicPr>
          <p:cNvPr id="17" name="그림 16" descr="HDF p37-NEC 10 (4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72277" y="3068297"/>
            <a:ext cx="1687128" cy="1265346"/>
          </a:xfrm>
          <a:prstGeom prst="rect">
            <a:avLst/>
          </a:prstGeom>
        </p:spPr>
      </p:pic>
      <p:pic>
        <p:nvPicPr>
          <p:cNvPr id="18" name="그림 17" descr="HDF p37-NEC20 (4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6657" y="3068297"/>
            <a:ext cx="1687128" cy="126534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3120" y="3509576"/>
            <a:ext cx="5046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 smtClean="0"/>
              <a:t>Old</a:t>
            </a:r>
            <a:endParaRPr lang="ko-KR" altLang="en-US" sz="13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65738" y="2214933"/>
            <a:ext cx="7625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 smtClean="0"/>
              <a:t>Young</a:t>
            </a:r>
            <a:endParaRPr lang="ko-KR" altLang="en-US" sz="13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665077" y="1435300"/>
            <a:ext cx="45071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/>
              <a:t>PEG                   </a:t>
            </a:r>
            <a:r>
              <a:rPr lang="en-US" altLang="ko-KR" sz="1300" b="1" dirty="0" err="1" smtClean="0"/>
              <a:t>Nec.B</a:t>
            </a:r>
            <a:r>
              <a:rPr lang="en-US" altLang="ko-KR" sz="1300" b="1" dirty="0" smtClean="0"/>
              <a:t> (10 mg/ml)        </a:t>
            </a:r>
            <a:r>
              <a:rPr lang="en-US" altLang="ko-KR" sz="1300" b="1" dirty="0" err="1" smtClean="0"/>
              <a:t>Nec.B</a:t>
            </a:r>
            <a:r>
              <a:rPr lang="en-US" altLang="ko-KR" sz="1300" b="1" dirty="0" smtClean="0"/>
              <a:t> (20 mg/ml)       </a:t>
            </a:r>
            <a:endParaRPr lang="ko-KR" altLang="en-US" sz="1300" b="1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7" cstate="print"/>
          <a:srcRect b="3570"/>
          <a:stretch>
            <a:fillRect/>
          </a:stretch>
        </p:blipFill>
        <p:spPr bwMode="auto">
          <a:xfrm>
            <a:off x="6372200" y="1581494"/>
            <a:ext cx="2448272" cy="275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265738" y="108431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39584" y="1066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림 24" descr="HDF p11 (7)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799" y="1728992"/>
            <a:ext cx="1682505" cy="1279731"/>
          </a:xfrm>
          <a:prstGeom prst="rect">
            <a:avLst/>
          </a:prstGeom>
        </p:spPr>
      </p:pic>
      <p:pic>
        <p:nvPicPr>
          <p:cNvPr id="26" name="그림 25" descr="HDF p11 (5)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99991" y="1721632"/>
            <a:ext cx="1683525" cy="12961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51244" y="4096684"/>
            <a:ext cx="69121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(mg/ml)</a:t>
            </a:r>
            <a:endParaRPr lang="ko-KR" altLang="en-US" sz="11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0933" y="4876800"/>
            <a:ext cx="87221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Fig. 2</a:t>
            </a:r>
            <a:endParaRPr lang="en-US" altLang="ko-KR" sz="1600" dirty="0" smtClean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  <a:p>
            <a:pPr marL="342900" indent="-342900">
              <a:buAutoNum type="alphaUcPeriod"/>
            </a:pP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Young (p11) and old (p37) HDFs were treated with either vehicle (PEG), or 10 or 20 </a:t>
            </a:r>
            <a:r>
              <a:rPr lang="en-US" altLang="ko-KR" sz="1600" dirty="0" smtClean="0">
                <a:solidFill>
                  <a:srgbClr val="0000CC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mg/ml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600" dirty="0" err="1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Nec</a:t>
            </a: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. B 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for </a:t>
            </a: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48 h and 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stained with X-gal for the indication of SA-</a:t>
            </a:r>
            <a:r>
              <a:rPr lang="el-GR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β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–</a:t>
            </a:r>
            <a:r>
              <a:rPr lang="en-US" altLang="ko-KR" sz="1600" dirty="0" err="1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galactosidase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 activity.  The stained cells were photographed by a microscope (100× magnification).</a:t>
            </a:r>
          </a:p>
          <a:p>
            <a:pPr marL="342900" indent="-342900">
              <a:buAutoNum type="alphaUcPeriod"/>
            </a:pP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The percentage of </a:t>
            </a: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SA-</a:t>
            </a:r>
            <a:r>
              <a:rPr lang="el-GR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β</a:t>
            </a: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–</a:t>
            </a:r>
            <a:r>
              <a:rPr lang="en-US" altLang="ko-KR" sz="1600" dirty="0" err="1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galactosidase</a:t>
            </a:r>
            <a:r>
              <a:rPr lang="en-US" altLang="ko-KR" sz="1600" dirty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-stained 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cells in A were calculated and plotted as the </a:t>
            </a:r>
            <a:r>
              <a:rPr lang="en-US" altLang="ko-KR" sz="1600" dirty="0" err="1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means±standard</a:t>
            </a:r>
            <a:r>
              <a:rPr lang="en-US" altLang="ko-KR" sz="1600" dirty="0" smtClean="0"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 deviations.</a:t>
            </a:r>
            <a:endParaRPr lang="ko-KR" altLang="en-US" sz="1600" dirty="0">
              <a:latin typeface="Times New Roman" panose="02020603050405020304" pitchFamily="18" charset="0"/>
              <a:ea typeface="HY헤드라인M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Flow </a:t>
            </a:r>
            <a:r>
              <a:rPr lang="en-US" altLang="ko-KR" dirty="0" err="1" smtClean="0">
                <a:latin typeface="HY헤드라인M" pitchFamily="18" charset="-127"/>
                <a:ea typeface="HY헤드라인M" pitchFamily="18" charset="-127"/>
              </a:rPr>
              <a:t>cytometry</a:t>
            </a:r>
            <a:r>
              <a:rPr lang="en-US" altLang="ko-KR" dirty="0" smtClean="0">
                <a:latin typeface="HY헤드라인M" pitchFamily="18" charset="-127"/>
                <a:ea typeface="HY헤드라인M" pitchFamily="18" charset="-127"/>
              </a:rPr>
              <a:t> for cell cycle analysis with DAPI staining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684" t="8489"/>
          <a:stretch/>
        </p:blipFill>
        <p:spPr bwMode="auto">
          <a:xfrm>
            <a:off x="1067680" y="3978852"/>
            <a:ext cx="2301115" cy="214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2202" t="7576"/>
          <a:stretch/>
        </p:blipFill>
        <p:spPr bwMode="auto">
          <a:xfrm>
            <a:off x="3721026" y="3936628"/>
            <a:ext cx="2288993" cy="216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4" cstate="print"/>
          <a:srcRect l="2089" t="7678"/>
          <a:stretch/>
        </p:blipFill>
        <p:spPr bwMode="auto">
          <a:xfrm>
            <a:off x="6332087" y="3936627"/>
            <a:ext cx="2291619" cy="2160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l="1691" t="7134"/>
          <a:stretch/>
        </p:blipFill>
        <p:spPr bwMode="auto">
          <a:xfrm>
            <a:off x="1067681" y="1742272"/>
            <a:ext cx="2291341" cy="216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23592" y="4634799"/>
            <a:ext cx="5046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Old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738" y="2069697"/>
            <a:ext cx="7625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>
                <a:solidFill>
                  <a:prstClr val="black"/>
                </a:solidFill>
              </a:rPr>
              <a:t>Young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26132" y="1295400"/>
            <a:ext cx="68059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prstClr val="black"/>
                </a:solidFill>
              </a:rPr>
              <a:t>PEG                                          </a:t>
            </a:r>
            <a:r>
              <a:rPr lang="en-US" altLang="ko-KR" sz="1300" b="1" dirty="0" err="1">
                <a:solidFill>
                  <a:prstClr val="black"/>
                </a:solidFill>
              </a:rPr>
              <a:t>NecB</a:t>
            </a:r>
            <a:r>
              <a:rPr lang="en-US" altLang="ko-KR" sz="1300" b="1" dirty="0">
                <a:solidFill>
                  <a:prstClr val="black"/>
                </a:solidFill>
              </a:rPr>
              <a:t> </a:t>
            </a:r>
            <a:r>
              <a:rPr lang="en-US" altLang="ko-KR" sz="1300" b="1" dirty="0" smtClean="0">
                <a:solidFill>
                  <a:prstClr val="black"/>
                </a:solidFill>
              </a:rPr>
              <a:t>(10 mg/ml)                             </a:t>
            </a:r>
            <a:r>
              <a:rPr lang="en-US" altLang="ko-KR" sz="1300" b="1" dirty="0" err="1">
                <a:solidFill>
                  <a:prstClr val="black"/>
                </a:solidFill>
              </a:rPr>
              <a:t>NecB</a:t>
            </a:r>
            <a:r>
              <a:rPr lang="en-US" altLang="ko-KR" sz="1300" b="1" dirty="0">
                <a:solidFill>
                  <a:prstClr val="black"/>
                </a:solidFill>
              </a:rPr>
              <a:t> (20 </a:t>
            </a:r>
            <a:r>
              <a:rPr lang="en-US" altLang="ko-KR" sz="1300" b="1" dirty="0" smtClean="0">
                <a:solidFill>
                  <a:prstClr val="black"/>
                </a:solidFill>
              </a:rPr>
              <a:t>mg/ml)       </a:t>
            </a:r>
            <a:endParaRPr lang="ko-KR" altLang="en-US" sz="1300" b="1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9552" y="4000118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15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 5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4006" y="3989485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 7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68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14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 8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98083" y="3978852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 5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57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21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 8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9552" y="1811721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   2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 60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   9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21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1674491"/>
            <a:ext cx="2232248" cy="217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815521" y="1767302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   2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 contrast="6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72200" y="1746498"/>
            <a:ext cx="2232248" cy="207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498082" y="1808276"/>
            <a:ext cx="1052623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%gated</a:t>
            </a: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  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G0/G1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            5</a:t>
            </a:r>
            <a:endParaRPr lang="en-US" altLang="ko-KR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G2/M     </a:t>
            </a:r>
            <a:r>
              <a:rPr lang="en-US" altLang="ko-KR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ko-KR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76200" y="1825050"/>
            <a:ext cx="145754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561475" y="1825050"/>
            <a:ext cx="144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3061740" y="1825050"/>
            <a:ext cx="145154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76200" y="4191000"/>
            <a:ext cx="144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1562725" y="4191000"/>
            <a:ext cx="144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3048000" y="4191000"/>
            <a:ext cx="1450298" cy="152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4648200" y="1823800"/>
            <a:ext cx="1447800" cy="1519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6134725" y="1825050"/>
            <a:ext cx="1447800" cy="1502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7620000" y="1825050"/>
            <a:ext cx="1457325" cy="1510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4648200" y="4191000"/>
            <a:ext cx="1460292" cy="1515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6142220" y="4190999"/>
            <a:ext cx="1463040" cy="150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 cstate="print">
            <a:grayscl/>
          </a:blip>
          <a:srcRect/>
          <a:stretch>
            <a:fillRect/>
          </a:stretch>
        </p:blipFill>
        <p:spPr bwMode="auto">
          <a:xfrm>
            <a:off x="7642485" y="4191000"/>
            <a:ext cx="1457325" cy="150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114925" y="244840"/>
            <a:ext cx="6750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Migration effect by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Nec.B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in Senescent Cells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1383268"/>
            <a:ext cx="759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Control                     Young                                                       Senescent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3810000"/>
            <a:ext cx="754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Nec.B</a:t>
            </a:r>
            <a:r>
              <a:rPr lang="en-US" altLang="ko-KR" dirty="0" smtClean="0"/>
              <a:t>                       Young                                                       Senescent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직선 연결선 18"/>
          <p:cNvCxnSpPr/>
          <p:nvPr/>
        </p:nvCxnSpPr>
        <p:spPr>
          <a:xfrm>
            <a:off x="4572000" y="1371600"/>
            <a:ext cx="0" cy="4724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내용 개체 틀 3" descr="flow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143000"/>
            <a:ext cx="8915400" cy="5105400"/>
          </a:xfrm>
        </p:spPr>
      </p:pic>
      <p:sp>
        <p:nvSpPr>
          <p:cNvPr id="16387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Cellular Flow of Information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Workflow of Genomics : Microarray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8435" name="Picture 2" descr="http://upload.wikimedia.org/wikipedia/en/c/c8/Microarray-schem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34" y="999478"/>
            <a:ext cx="3581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484688" y="1763713"/>
            <a:ext cx="3744912" cy="1223962"/>
            <a:chOff x="3016" y="3203"/>
            <a:chExt cx="1769" cy="590"/>
          </a:xfrm>
        </p:grpSpPr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3016" y="3203"/>
              <a:ext cx="1769" cy="590"/>
              <a:chOff x="1020" y="3203"/>
              <a:chExt cx="1769" cy="590"/>
            </a:xfrm>
          </p:grpSpPr>
          <p:sp>
            <p:nvSpPr>
              <p:cNvPr id="18445" name="Rectangle 9"/>
              <p:cNvSpPr>
                <a:spLocks noChangeArrowheads="1"/>
              </p:cNvSpPr>
              <p:nvPr/>
            </p:nvSpPr>
            <p:spPr bwMode="auto">
              <a:xfrm>
                <a:off x="1020" y="3203"/>
                <a:ext cx="1769" cy="59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446" name="Rectangle 10"/>
              <p:cNvSpPr>
                <a:spLocks noChangeArrowheads="1"/>
              </p:cNvSpPr>
              <p:nvPr/>
            </p:nvSpPr>
            <p:spPr bwMode="auto">
              <a:xfrm>
                <a:off x="1020" y="3249"/>
                <a:ext cx="181" cy="49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18447" name="Line 11"/>
              <p:cNvSpPr>
                <a:spLocks noChangeShapeType="1"/>
              </p:cNvSpPr>
              <p:nvPr/>
            </p:nvSpPr>
            <p:spPr bwMode="auto">
              <a:xfrm>
                <a:off x="1020" y="3294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8" name="Line 12"/>
              <p:cNvSpPr>
                <a:spLocks noChangeShapeType="1"/>
              </p:cNvSpPr>
              <p:nvPr/>
            </p:nvSpPr>
            <p:spPr bwMode="auto">
              <a:xfrm>
                <a:off x="1020" y="3430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49" name="Line 13"/>
              <p:cNvSpPr>
                <a:spLocks noChangeShapeType="1"/>
              </p:cNvSpPr>
              <p:nvPr/>
            </p:nvSpPr>
            <p:spPr bwMode="auto">
              <a:xfrm>
                <a:off x="1020" y="3566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0" name="Line 14"/>
              <p:cNvSpPr>
                <a:spLocks noChangeShapeType="1"/>
              </p:cNvSpPr>
              <p:nvPr/>
            </p:nvSpPr>
            <p:spPr bwMode="auto">
              <a:xfrm>
                <a:off x="1020" y="370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1" name="Line 15"/>
              <p:cNvSpPr>
                <a:spLocks noChangeShapeType="1"/>
              </p:cNvSpPr>
              <p:nvPr/>
            </p:nvSpPr>
            <p:spPr bwMode="auto">
              <a:xfrm>
                <a:off x="1020" y="3657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2" name="Line 16"/>
              <p:cNvSpPr>
                <a:spLocks noChangeShapeType="1"/>
              </p:cNvSpPr>
              <p:nvPr/>
            </p:nvSpPr>
            <p:spPr bwMode="auto">
              <a:xfrm>
                <a:off x="1020" y="3612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3" name="Line 17"/>
              <p:cNvSpPr>
                <a:spLocks noChangeShapeType="1"/>
              </p:cNvSpPr>
              <p:nvPr/>
            </p:nvSpPr>
            <p:spPr bwMode="auto">
              <a:xfrm>
                <a:off x="1020" y="3521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4" name="Line 18"/>
              <p:cNvSpPr>
                <a:spLocks noChangeShapeType="1"/>
              </p:cNvSpPr>
              <p:nvPr/>
            </p:nvSpPr>
            <p:spPr bwMode="auto">
              <a:xfrm>
                <a:off x="1020" y="347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5" name="Line 19"/>
              <p:cNvSpPr>
                <a:spLocks noChangeShapeType="1"/>
              </p:cNvSpPr>
              <p:nvPr/>
            </p:nvSpPr>
            <p:spPr bwMode="auto">
              <a:xfrm>
                <a:off x="1020" y="3339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8456" name="Line 20"/>
              <p:cNvSpPr>
                <a:spLocks noChangeShapeType="1"/>
              </p:cNvSpPr>
              <p:nvPr/>
            </p:nvSpPr>
            <p:spPr bwMode="auto">
              <a:xfrm>
                <a:off x="1020" y="3385"/>
                <a:ext cx="1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18441" name="AutoShape 21"/>
            <p:cNvSpPr>
              <a:spLocks noChangeArrowheads="1"/>
            </p:cNvSpPr>
            <p:nvPr/>
          </p:nvSpPr>
          <p:spPr bwMode="auto">
            <a:xfrm>
              <a:off x="3334" y="3294"/>
              <a:ext cx="272" cy="40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>
                  <a:ea typeface="굴림" panose="020B0600000101010101" pitchFamily="50" charset="-127"/>
                </a:rPr>
                <a:t>48K</a:t>
              </a:r>
            </a:p>
          </p:txBody>
        </p:sp>
        <p:sp>
          <p:nvSpPr>
            <p:cNvPr id="18442" name="AutoShape 22"/>
            <p:cNvSpPr>
              <a:spLocks noChangeArrowheads="1"/>
            </p:cNvSpPr>
            <p:nvPr/>
          </p:nvSpPr>
          <p:spPr bwMode="auto">
            <a:xfrm>
              <a:off x="3697" y="3294"/>
              <a:ext cx="272" cy="40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>
                  <a:ea typeface="굴림" panose="020B0600000101010101" pitchFamily="50" charset="-127"/>
                </a:rPr>
                <a:t>48K</a:t>
              </a:r>
            </a:p>
          </p:txBody>
        </p:sp>
        <p:sp>
          <p:nvSpPr>
            <p:cNvPr id="18443" name="AutoShape 23"/>
            <p:cNvSpPr>
              <a:spLocks noChangeArrowheads="1"/>
            </p:cNvSpPr>
            <p:nvPr/>
          </p:nvSpPr>
          <p:spPr bwMode="auto">
            <a:xfrm>
              <a:off x="4059" y="3294"/>
              <a:ext cx="272" cy="40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>
                  <a:ea typeface="굴림" panose="020B0600000101010101" pitchFamily="50" charset="-127"/>
                </a:rPr>
                <a:t>48K</a:t>
              </a:r>
            </a:p>
          </p:txBody>
        </p:sp>
        <p:sp>
          <p:nvSpPr>
            <p:cNvPr id="18444" name="AutoShape 24"/>
            <p:cNvSpPr>
              <a:spLocks noChangeArrowheads="1"/>
            </p:cNvSpPr>
            <p:nvPr/>
          </p:nvSpPr>
          <p:spPr bwMode="auto">
            <a:xfrm>
              <a:off x="4422" y="3294"/>
              <a:ext cx="272" cy="408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>
                  <a:ea typeface="굴림" panose="020B0600000101010101" pitchFamily="50" charset="-127"/>
                </a:rPr>
                <a:t>48K</a:t>
              </a:r>
            </a:p>
          </p:txBody>
        </p:sp>
      </p:grpSp>
      <p:pic>
        <p:nvPicPr>
          <p:cNvPr id="184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3203575"/>
            <a:ext cx="273685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5" y="4552950"/>
            <a:ext cx="27368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66800" y="1066800"/>
            <a:ext cx="2895600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Young cell                         senescent cell</a:t>
            </a:r>
            <a:endParaRPr lang="ko-KR" altLang="en-US" sz="105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Microarray Analysis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547688" y="9906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latin typeface="Arial Black" panose="020B0A040201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A</a:t>
            </a:r>
            <a:endParaRPr lang="ko-KR" altLang="en-US" b="1">
              <a:latin typeface="Arial Black" panose="020B0A040201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34820" name="TextBox 4"/>
          <p:cNvSpPr txBox="1">
            <a:spLocks noChangeArrowheads="1"/>
          </p:cNvSpPr>
          <p:nvPr/>
        </p:nvSpPr>
        <p:spPr bwMode="auto">
          <a:xfrm>
            <a:off x="539750" y="4422775"/>
            <a:ext cx="363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latin typeface="Arial Black" panose="020B0A04020102020204" pitchFamily="34" charset="0"/>
                <a:ea typeface="굴림" panose="020B0600000101010101" pitchFamily="50" charset="-127"/>
                <a:cs typeface="Times New Roman" panose="02020603050405020304" pitchFamily="18" charset="0"/>
              </a:rPr>
              <a:t>B</a:t>
            </a:r>
            <a:endParaRPr lang="ko-KR" altLang="en-US" b="1">
              <a:latin typeface="Arial Black" panose="020B0A04020102020204" pitchFamily="34" charset="0"/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4821" name="그림 5" descr="3a.wm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090613"/>
            <a:ext cx="813752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그림 6" descr="3b.wm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735513"/>
            <a:ext cx="7991475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altLang="ko-KR" b="1" dirty="0">
                <a:solidFill>
                  <a:srgbClr val="FFFFFF"/>
                </a:solidFill>
                <a:effectLst>
                  <a:glow rad="139700">
                    <a:srgbClr val="D60000"/>
                  </a:glow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AMPK</a:t>
            </a:r>
            <a:r>
              <a:rPr altLang="ko-KR" b="1" dirty="0">
                <a:solidFill>
                  <a:srgbClr val="8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( </a:t>
            </a:r>
            <a:r>
              <a:rPr altLang="ko-KR" b="1" dirty="0">
                <a:solidFill>
                  <a:srgbClr val="FFFF00"/>
                </a:solidFill>
                <a:effectLst>
                  <a:glow rad="139700">
                    <a:srgbClr val="D60000"/>
                  </a:glow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AM</a:t>
            </a:r>
            <a:r>
              <a:rPr altLang="ko-KR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P-activated</a:t>
            </a:r>
            <a:r>
              <a:rPr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altLang="ko-KR" b="1" dirty="0">
                <a:solidFill>
                  <a:srgbClr val="FFFF00"/>
                </a:solidFill>
                <a:effectLst>
                  <a:glow rad="139700">
                    <a:srgbClr val="D60000"/>
                  </a:glow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</a:t>
            </a:r>
            <a:r>
              <a:rPr altLang="ko-KR" b="1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rotein</a:t>
            </a:r>
            <a:r>
              <a:rPr altLang="ko-KR" b="1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altLang="ko-KR" b="1" dirty="0" err="1">
                <a:solidFill>
                  <a:srgbClr val="FFFF00"/>
                </a:solidFill>
                <a:effectLst>
                  <a:glow rad="139700">
                    <a:srgbClr val="D60000"/>
                  </a:glow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</a:t>
            </a:r>
            <a:r>
              <a:rPr altLang="ko-KR" b="1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inase</a:t>
            </a:r>
            <a:endParaRPr lang="ko-KR" altLang="en-US" dirty="0"/>
          </a:p>
        </p:txBody>
      </p:sp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2070100" y="3944938"/>
            <a:ext cx="5597525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Heterotrimer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</a:t>
            </a:r>
            <a:r>
              <a:rPr lang="el-GR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α</a:t>
            </a: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-subunits: catalytic site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l-GR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β</a:t>
            </a: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-subunits: glycogen-binding site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</a:t>
            </a:r>
            <a:r>
              <a:rPr lang="el-GR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γ</a:t>
            </a:r>
            <a:r>
              <a:rPr lang="en-US" altLang="ko-KR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-subunits: AMP-binding site</a:t>
            </a: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Clr>
                <a:srgbClr val="FF9900"/>
              </a:buClr>
              <a:buFont typeface="Wingdings" pitchFamily="2" charset="2"/>
              <a:buNone/>
              <a:defRPr/>
            </a:pP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Low Energy state </a:t>
            </a:r>
            <a:r>
              <a:rPr lang="ko-KR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  <a:sym typeface="Wingdings" pitchFamily="2" charset="2"/>
              </a:rPr>
              <a:t> </a:t>
            </a:r>
            <a:r>
              <a:rPr lang="en-US" altLang="ko-KR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AMPK activation</a:t>
            </a:r>
            <a:endParaRPr lang="ko-KR" altLang="el-G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5" name="Rectangle 31"/>
          <p:cNvSpPr>
            <a:spLocks noChangeArrowheads="1"/>
          </p:cNvSpPr>
          <p:nvPr/>
        </p:nvSpPr>
        <p:spPr bwMode="auto">
          <a:xfrm>
            <a:off x="2152650" y="5503863"/>
            <a:ext cx="587057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AMPK Activity Is Sufficient to Induce Cell-Cycle Arrest</a:t>
            </a:r>
            <a:endParaRPr lang="en-US" altLang="ko-KR">
              <a:solidFill>
                <a:srgbClr val="0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eaLnBrk="1" hangingPunct="1"/>
            <a:r>
              <a:rPr lang="en-US" altLang="ko-KR" b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AMPK Requires p53 to Induce Cell-Cycle Arrest</a:t>
            </a:r>
            <a:endParaRPr lang="en-US" altLang="ko-KR">
              <a:solidFill>
                <a:srgbClr val="00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eaLnBrk="1" hangingPunct="1"/>
            <a:r>
              <a:rPr lang="en-US" altLang="ko-KR" sz="1400" b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(Craig B. Thompson et al., Molecular Cell,</a:t>
            </a:r>
            <a:r>
              <a:rPr lang="en-US" altLang="ko-KR" sz="1400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1400" b="1">
                <a:solidFill>
                  <a:srgbClr val="00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2006)</a:t>
            </a:r>
          </a:p>
        </p:txBody>
      </p:sp>
      <p:grpSp>
        <p:nvGrpSpPr>
          <p:cNvPr id="2" name="그룹 5"/>
          <p:cNvGrpSpPr>
            <a:grpSpLocks/>
          </p:cNvGrpSpPr>
          <p:nvPr/>
        </p:nvGrpSpPr>
        <p:grpSpPr bwMode="auto">
          <a:xfrm>
            <a:off x="2195513" y="1552575"/>
            <a:ext cx="5289550" cy="2259013"/>
            <a:chOff x="2195513" y="1719263"/>
            <a:chExt cx="5289550" cy="2259012"/>
          </a:xfrm>
        </p:grpSpPr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4530725" y="2220913"/>
              <a:ext cx="576263" cy="865187"/>
            </a:xfrm>
            <a:prstGeom prst="ellipse">
              <a:avLst/>
            </a:prstGeom>
            <a:gradFill rotWithShape="1">
              <a:gsLst>
                <a:gs pos="0">
                  <a:srgbClr val="000099">
                    <a:alpha val="90999"/>
                  </a:srgbClr>
                </a:gs>
                <a:gs pos="100000">
                  <a:srgbClr val="000035"/>
                </a:gs>
              </a:gsLst>
              <a:path path="shape">
                <a:fillToRect l="50000" t="50000" r="50000" b="50000"/>
              </a:path>
            </a:gradFill>
            <a:ln w="28575">
              <a:solidFill>
                <a:srgbClr val="000066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 rot="599615">
              <a:off x="4382567" y="2362106"/>
              <a:ext cx="242460" cy="842963"/>
            </a:xfrm>
            <a:prstGeom prst="ellipse">
              <a:avLst/>
            </a:prstGeom>
            <a:gradFill rotWithShape="1">
              <a:gsLst>
                <a:gs pos="0">
                  <a:srgbClr val="3B3B00"/>
                </a:gs>
                <a:gs pos="50000">
                  <a:srgbClr val="808000"/>
                </a:gs>
                <a:gs pos="100000">
                  <a:srgbClr val="3B3B00"/>
                </a:gs>
              </a:gsLst>
              <a:lin ang="5400000" scaled="1"/>
            </a:gradFill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4473575" y="3059113"/>
              <a:ext cx="719138" cy="314325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8A0000"/>
                </a:gs>
              </a:gsLst>
              <a:lin ang="5400000" scaled="1"/>
            </a:gradFill>
            <a:ln w="28575">
              <a:solidFill>
                <a:srgbClr val="CC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4660900" y="2408238"/>
              <a:ext cx="358775" cy="45720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Symbol" pitchFamily="18" charset="2"/>
                  <a:ea typeface="MS UI Gothic" pitchFamily="34" charset="-128"/>
                  <a:cs typeface="+mn-cs"/>
                </a:rPr>
                <a:t>a</a:t>
              </a: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4326114" y="2538413"/>
              <a:ext cx="358775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20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Symbol" pitchFamily="18" charset="2"/>
                  <a:ea typeface="MS UI Gothic" pitchFamily="34" charset="-128"/>
                  <a:cs typeface="+mn-cs"/>
                </a:rPr>
                <a:t>b</a:t>
              </a: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4633913" y="2946400"/>
              <a:ext cx="358775" cy="39687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Symbol" pitchFamily="18" charset="2"/>
                  <a:ea typeface="굴림"/>
                  <a:cs typeface="+mn-cs"/>
                  <a:sym typeface="Symbol" pitchFamily="18" charset="2"/>
                </a:rPr>
                <a:t></a:t>
              </a:r>
              <a:endParaRPr lang="ko-KR" altLang="en-US" sz="2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Symbol" pitchFamily="18" charset="2"/>
                <a:ea typeface="MS UI Gothic" pitchFamily="34" charset="-128"/>
                <a:cs typeface="+mn-cs"/>
              </a:endParaRP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3306763" y="1719263"/>
              <a:ext cx="3065462" cy="36671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b="1" dirty="0">
                  <a:solidFill>
                    <a:srgbClr val="04040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ahoma" pitchFamily="34" charset="0"/>
                  <a:ea typeface="굴림"/>
                  <a:cs typeface="+mn-cs"/>
                </a:rPr>
                <a:t>Phosphorylation site</a:t>
              </a: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4760976" y="2063750"/>
              <a:ext cx="0" cy="1428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 rot="-5400000">
              <a:off x="2189163" y="2735262"/>
              <a:ext cx="515938" cy="334963"/>
            </a:xfrm>
            <a:prstGeom prst="leftArrow">
              <a:avLst>
                <a:gd name="adj1" fmla="val 50000"/>
                <a:gd name="adj2" fmla="val 38507"/>
              </a:avLst>
            </a:prstGeom>
            <a:solidFill>
              <a:srgbClr val="CC0000"/>
            </a:solidFill>
            <a:ln w="9525">
              <a:solidFill>
                <a:srgbClr val="E02246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16" name="AutoShape 12"/>
            <p:cNvSpPr>
              <a:spLocks noChangeArrowheads="1"/>
            </p:cNvSpPr>
            <p:nvPr/>
          </p:nvSpPr>
          <p:spPr bwMode="auto">
            <a:xfrm rot="5400000">
              <a:off x="6807200" y="2735263"/>
              <a:ext cx="515938" cy="334962"/>
            </a:xfrm>
            <a:prstGeom prst="leftArrow">
              <a:avLst>
                <a:gd name="adj1" fmla="val 50000"/>
                <a:gd name="adj2" fmla="val 38507"/>
              </a:avLst>
            </a:prstGeom>
            <a:solidFill>
              <a:srgbClr val="00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rot="10800000" flipH="1">
              <a:off x="5456253" y="2726987"/>
              <a:ext cx="1258887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arrow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굴림"/>
                <a:ea typeface="굴림"/>
                <a:cs typeface="+mn-cs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117850" y="2489200"/>
              <a:ext cx="8397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demand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302250" y="2306461"/>
              <a:ext cx="1462088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Increase energy</a:t>
              </a: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5637213" y="2477911"/>
              <a:ext cx="84137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supply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6813550" y="2281238"/>
              <a:ext cx="6715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ATP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195513" y="2281238"/>
              <a:ext cx="6731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ATP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6813550" y="3160713"/>
              <a:ext cx="6715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ADP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195513" y="3141663"/>
              <a:ext cx="6731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ADP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2928938" y="3640137"/>
              <a:ext cx="3835400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AMPK(AMP-activated protein kinase)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751138" y="2309813"/>
              <a:ext cx="15335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altLang="ko-KR" sz="1600" b="1" dirty="0">
                  <a:solidFill>
                    <a:srgbClr val="292929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 Narrow" pitchFamily="34" charset="0"/>
                  <a:ea typeface="굴림"/>
                  <a:cs typeface="+mn-cs"/>
                </a:rPr>
                <a:t>Decrease energy</a:t>
              </a:r>
            </a:p>
          </p:txBody>
        </p:sp>
        <p:pic>
          <p:nvPicPr>
            <p:cNvPr id="27" name="Picture 34" descr="shadow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>
              <a:off x="3627438" y="3459163"/>
              <a:ext cx="2341562" cy="200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sp>
        <p:nvSpPr>
          <p:cNvPr id="28" name="타원 27"/>
          <p:cNvSpPr/>
          <p:nvPr/>
        </p:nvSpPr>
        <p:spPr>
          <a:xfrm>
            <a:off x="2011510" y="4059059"/>
            <a:ext cx="144000" cy="144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freezing" dir="t"/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011510" y="5178003"/>
            <a:ext cx="144000" cy="144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freezing" dir="t"/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011510" y="5594599"/>
            <a:ext cx="144000" cy="1440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freezing" dir="t"/>
          </a:scene3d>
          <a:sp3d prstMaterial="plastic"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rgbClr val="FFFFFF"/>
              </a:solidFill>
            </a:endParaRPr>
          </a:p>
        </p:txBody>
      </p:sp>
      <p:pic>
        <p:nvPicPr>
          <p:cNvPr id="2663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kumimoji="1" lang="en-US" altLang="ko-KR" sz="24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AMP-activated protein </a:t>
            </a:r>
            <a:r>
              <a:rPr kumimoji="1" lang="en-US" altLang="ko-KR" sz="24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kinase</a:t>
            </a:r>
            <a:r>
              <a:rPr kumimoji="1" lang="en-US" altLang="ko-KR" sz="24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activators from </a:t>
            </a:r>
            <a:r>
              <a:rPr kumimoji="1" lang="en-US" altLang="ko-KR" sz="24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Myristica</a:t>
            </a:r>
            <a:r>
              <a:rPr kumimoji="1" lang="en-US" altLang="ko-KR" sz="24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en-US" altLang="ko-KR" sz="2400" b="1" dirty="0" err="1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fragrans</a:t>
            </a:r>
            <a:r>
              <a:rPr kumimoji="1" lang="en-US" altLang="ko-KR" sz="2400" b="1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(nutmeg) and their anti-obesity effect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8548" y="1340346"/>
            <a:ext cx="4176464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505" y="1196330"/>
            <a:ext cx="3270095" cy="497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내용 개체 틀 3" descr="proteo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" y="1524000"/>
            <a:ext cx="8991600" cy="4475163"/>
          </a:xfrm>
        </p:spPr>
      </p:pic>
      <p:sp>
        <p:nvSpPr>
          <p:cNvPr id="19459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Workflow of Proteomics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Korea Basic Science Institute (KBSI)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2302" y="3581400"/>
            <a:ext cx="5199395" cy="2636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0" y="990600"/>
            <a:ext cx="5715000" cy="2541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Proteomics based systemic analysis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5" name="이등변 삼각형 4"/>
          <p:cNvSpPr/>
          <p:nvPr/>
        </p:nvSpPr>
        <p:spPr>
          <a:xfrm rot="5400000">
            <a:off x="1480344" y="-718344"/>
            <a:ext cx="6096000" cy="9056688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6" name="사다리꼴 5"/>
          <p:cNvSpPr/>
          <p:nvPr/>
        </p:nvSpPr>
        <p:spPr>
          <a:xfrm rot="5400000">
            <a:off x="-1837532" y="2904332"/>
            <a:ext cx="5827713" cy="1847850"/>
          </a:xfrm>
          <a:prstGeom prst="trapezoid">
            <a:avLst>
              <a:gd name="adj" fmla="val 3788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 dirty="0"/>
          </a:p>
        </p:txBody>
      </p:sp>
      <p:sp>
        <p:nvSpPr>
          <p:cNvPr id="7" name="사다리꼴 6"/>
          <p:cNvSpPr/>
          <p:nvPr/>
        </p:nvSpPr>
        <p:spPr>
          <a:xfrm rot="5400000">
            <a:off x="809625" y="2857501"/>
            <a:ext cx="4538663" cy="1871663"/>
          </a:xfrm>
          <a:prstGeom prst="trapezoid">
            <a:avLst>
              <a:gd name="adj" fmla="val 3788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 rot="5400000">
            <a:off x="3532982" y="2886868"/>
            <a:ext cx="3124200" cy="1871663"/>
          </a:xfrm>
          <a:prstGeom prst="trapezoid">
            <a:avLst>
              <a:gd name="adj" fmla="val 3788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>
                <a:solidFill>
                  <a:srgbClr val="FFFFFF"/>
                </a:solidFill>
                <a:ea typeface="굴림" panose="020B0600000101010101" pitchFamily="50" charset="-127"/>
              </a:rPr>
              <a:t>  </a:t>
            </a:r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9" name="이등변 삼각형 8"/>
          <p:cNvSpPr/>
          <p:nvPr/>
        </p:nvSpPr>
        <p:spPr>
          <a:xfrm rot="5400000">
            <a:off x="6540501" y="2476500"/>
            <a:ext cx="1828800" cy="266382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sp>
        <p:nvSpPr>
          <p:cNvPr id="36872" name="TextBox 9"/>
          <p:cNvSpPr txBox="1">
            <a:spLocks noChangeArrowheads="1"/>
          </p:cNvSpPr>
          <p:nvPr/>
        </p:nvSpPr>
        <p:spPr bwMode="auto">
          <a:xfrm>
            <a:off x="34925" y="5084763"/>
            <a:ext cx="1008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ea typeface="굴림" panose="020B0600000101010101" pitchFamily="50" charset="-127"/>
              </a:rPr>
              <a:t>2193</a:t>
            </a:r>
            <a:endParaRPr lang="ko-KR" altLang="en-US" sz="2000" b="1">
              <a:ea typeface="굴림" panose="020B0600000101010101" pitchFamily="50" charset="-127"/>
            </a:endParaRPr>
          </a:p>
        </p:txBody>
      </p:sp>
      <p:sp>
        <p:nvSpPr>
          <p:cNvPr id="36873" name="TextBox 10"/>
          <p:cNvSpPr txBox="1">
            <a:spLocks noChangeArrowheads="1"/>
          </p:cNvSpPr>
          <p:nvPr/>
        </p:nvSpPr>
        <p:spPr bwMode="auto">
          <a:xfrm>
            <a:off x="1135063" y="5621338"/>
            <a:ext cx="865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ea typeface="굴림" panose="020B0600000101010101" pitchFamily="50" charset="-127"/>
              </a:rPr>
              <a:t>476</a:t>
            </a:r>
            <a:endParaRPr lang="ko-KR" altLang="en-US" sz="2000" b="1">
              <a:ea typeface="굴림" panose="020B0600000101010101" pitchFamily="50" charset="-127"/>
            </a:endParaRPr>
          </a:p>
        </p:txBody>
      </p:sp>
      <p:sp>
        <p:nvSpPr>
          <p:cNvPr id="36874" name="TextBox 11"/>
          <p:cNvSpPr txBox="1">
            <a:spLocks noChangeArrowheads="1"/>
          </p:cNvSpPr>
          <p:nvPr/>
        </p:nvSpPr>
        <p:spPr bwMode="auto">
          <a:xfrm>
            <a:off x="3151188" y="4868863"/>
            <a:ext cx="865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ea typeface="굴림" panose="020B0600000101010101" pitchFamily="50" charset="-127"/>
              </a:rPr>
              <a:t>319</a:t>
            </a:r>
            <a:endParaRPr lang="ko-KR" altLang="en-US" sz="2000" b="1">
              <a:ea typeface="굴림" panose="020B0600000101010101" pitchFamily="50" charset="-127"/>
            </a:endParaRPr>
          </a:p>
        </p:txBody>
      </p:sp>
      <p:sp>
        <p:nvSpPr>
          <p:cNvPr id="36875" name="TextBox 12"/>
          <p:cNvSpPr txBox="1">
            <a:spLocks noChangeArrowheads="1"/>
          </p:cNvSpPr>
          <p:nvPr/>
        </p:nvSpPr>
        <p:spPr bwMode="auto">
          <a:xfrm>
            <a:off x="5168900" y="4108450"/>
            <a:ext cx="86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solidFill>
                  <a:schemeClr val="bg1"/>
                </a:solidFill>
                <a:ea typeface="굴림" panose="020B0600000101010101" pitchFamily="50" charset="-127"/>
              </a:rPr>
              <a:t>45</a:t>
            </a:r>
            <a:endParaRPr lang="ko-KR" altLang="en-US" sz="2000" b="1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36876" name="TextBox 13"/>
          <p:cNvSpPr txBox="1">
            <a:spLocks noChangeArrowheads="1"/>
          </p:cNvSpPr>
          <p:nvPr/>
        </p:nvSpPr>
        <p:spPr bwMode="auto">
          <a:xfrm>
            <a:off x="7185025" y="3752850"/>
            <a:ext cx="86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sz="2000" b="1">
                <a:solidFill>
                  <a:schemeClr val="bg1"/>
                </a:solidFill>
                <a:ea typeface="굴림" panose="020B0600000101010101" pitchFamily="50" charset="-127"/>
              </a:rPr>
              <a:t>15</a:t>
            </a:r>
            <a:endParaRPr lang="ko-KR" altLang="en-US" sz="2000" b="1">
              <a:solidFill>
                <a:schemeClr val="bg1"/>
              </a:solidFill>
              <a:ea typeface="굴림" panose="020B0600000101010101" pitchFamily="50" charset="-127"/>
            </a:endParaRPr>
          </a:p>
        </p:txBody>
      </p:sp>
      <p:sp>
        <p:nvSpPr>
          <p:cNvPr id="36877" name="TextBox 14"/>
          <p:cNvSpPr txBox="1">
            <a:spLocks noChangeArrowheads="1"/>
          </p:cNvSpPr>
          <p:nvPr/>
        </p:nvSpPr>
        <p:spPr bwMode="auto">
          <a:xfrm>
            <a:off x="149225" y="1181100"/>
            <a:ext cx="18002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Shotgun </a:t>
            </a: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proteomics</a:t>
            </a:r>
            <a:endParaRPr lang="ko-KR" altLang="en-US" b="1" dirty="0">
              <a:ea typeface="굴림" panose="020B0600000101010101" pitchFamily="50" charset="-127"/>
            </a:endParaRPr>
          </a:p>
        </p:txBody>
      </p:sp>
      <p:sp>
        <p:nvSpPr>
          <p:cNvPr id="36878" name="TextBox 15"/>
          <p:cNvSpPr txBox="1">
            <a:spLocks noChangeArrowheads="1"/>
          </p:cNvSpPr>
          <p:nvPr/>
        </p:nvSpPr>
        <p:spPr bwMode="auto">
          <a:xfrm>
            <a:off x="2184400" y="1868488"/>
            <a:ext cx="1800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Data </a:t>
            </a: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analysis</a:t>
            </a:r>
          </a:p>
        </p:txBody>
      </p:sp>
      <p:sp>
        <p:nvSpPr>
          <p:cNvPr id="36879" name="TextBox 16"/>
          <p:cNvSpPr txBox="1">
            <a:spLocks noChangeArrowheads="1"/>
          </p:cNvSpPr>
          <p:nvPr/>
        </p:nvSpPr>
        <p:spPr bwMode="auto">
          <a:xfrm>
            <a:off x="4217988" y="2657475"/>
            <a:ext cx="18002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bg1"/>
                </a:solidFill>
                <a:ea typeface="굴림" panose="020B0600000101010101" pitchFamily="50" charset="-127"/>
              </a:rPr>
              <a:t>Ingenuity</a:t>
            </a:r>
          </a:p>
          <a:p>
            <a:pPr eaLnBrk="1" hangingPunct="1"/>
            <a:r>
              <a:rPr lang="en-US" altLang="ko-KR" b="1">
                <a:solidFill>
                  <a:schemeClr val="bg1"/>
                </a:solidFill>
                <a:ea typeface="굴림" panose="020B0600000101010101" pitchFamily="50" charset="-127"/>
              </a:rPr>
              <a:t>Pathway Analysis</a:t>
            </a:r>
          </a:p>
        </p:txBody>
      </p:sp>
      <p:sp>
        <p:nvSpPr>
          <p:cNvPr id="36880" name="TextBox 17"/>
          <p:cNvSpPr txBox="1">
            <a:spLocks noChangeArrowheads="1"/>
          </p:cNvSpPr>
          <p:nvPr/>
        </p:nvSpPr>
        <p:spPr bwMode="auto">
          <a:xfrm>
            <a:off x="6253163" y="3121025"/>
            <a:ext cx="1800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bg1"/>
                </a:solidFill>
                <a:ea typeface="굴림" panose="020B0600000101010101" pitchFamily="50" charset="-127"/>
              </a:rPr>
              <a:t>Pathway </a:t>
            </a:r>
          </a:p>
          <a:p>
            <a:pPr eaLnBrk="1" hangingPunct="1"/>
            <a:r>
              <a:rPr lang="en-US" altLang="ko-KR" b="1">
                <a:solidFill>
                  <a:schemeClr val="bg1"/>
                </a:solidFill>
                <a:ea typeface="굴림" panose="020B0600000101010101" pitchFamily="50" charset="-127"/>
              </a:rPr>
              <a:t>Studio</a:t>
            </a:r>
          </a:p>
        </p:txBody>
      </p:sp>
      <p:pic>
        <p:nvPicPr>
          <p:cNvPr id="368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4" t="23242" r="9435" b="8002"/>
          <a:stretch>
            <a:fillRect/>
          </a:stretch>
        </p:blipFill>
        <p:spPr bwMode="auto">
          <a:xfrm>
            <a:off x="4267200" y="3657600"/>
            <a:ext cx="1008063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타원 19"/>
          <p:cNvSpPr/>
          <p:nvPr/>
        </p:nvSpPr>
        <p:spPr>
          <a:xfrm>
            <a:off x="6300788" y="3792538"/>
            <a:ext cx="719137" cy="71913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ko-KR" altLang="en-US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pic>
        <p:nvPicPr>
          <p:cNvPr id="36883" name="Picture 2" descr="http://zeus.nfec.go.kr/storage/images/equip/photo/.thumb/EVu2CJpW3zJ0Jj7hanQd_w600.bmp;jsessionid=znpUwtBXZhqZ2Mbi0LnTalaxtt7IahyYF2QNiC2pvbPe7agdsnazaXsn9lHweWww.zeus_was_servlet_engin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16398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Freeform 7"/>
          <p:cNvSpPr>
            <a:spLocks/>
          </p:cNvSpPr>
          <p:nvPr/>
        </p:nvSpPr>
        <p:spPr bwMode="gray">
          <a:xfrm rot="11484906" flipV="1">
            <a:off x="736600" y="5489575"/>
            <a:ext cx="487363" cy="401638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kern="0">
              <a:solidFill>
                <a:sysClr val="windowText" lastClr="000000"/>
              </a:solidFill>
              <a:latin typeface="Arial" charset="0"/>
              <a:cs typeface="+mn-cs"/>
            </a:endParaRPr>
          </a:p>
        </p:txBody>
      </p:sp>
      <p:sp>
        <p:nvSpPr>
          <p:cNvPr id="36885" name="직사각형 22"/>
          <p:cNvSpPr>
            <a:spLocks noChangeArrowheads="1"/>
          </p:cNvSpPr>
          <p:nvPr/>
        </p:nvSpPr>
        <p:spPr bwMode="auto">
          <a:xfrm>
            <a:off x="261938" y="3098800"/>
            <a:ext cx="9794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200">
                <a:solidFill>
                  <a:srgbClr val="000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FT-LTQ MS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/>
          <a:srcRect l="40162" t="43700" r="52569" b="45800"/>
          <a:stretch>
            <a:fillRect/>
          </a:stretch>
        </p:blipFill>
        <p:spPr bwMode="auto">
          <a:xfrm>
            <a:off x="250825" y="3500438"/>
            <a:ext cx="1152525" cy="936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 l="40162" t="56300" r="50782" b="30834"/>
          <a:stretch>
            <a:fillRect/>
          </a:stretch>
        </p:blipFill>
        <p:spPr bwMode="auto">
          <a:xfrm>
            <a:off x="1403350" y="4508500"/>
            <a:ext cx="1008063" cy="806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88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21001" r="67712" b="18800"/>
          <a:stretch>
            <a:fillRect/>
          </a:stretch>
        </p:blipFill>
        <p:spPr bwMode="auto">
          <a:xfrm>
            <a:off x="2268538" y="2509837"/>
            <a:ext cx="93821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9" name="TextBox 26"/>
          <p:cNvSpPr txBox="1">
            <a:spLocks noChangeArrowheads="1"/>
          </p:cNvSpPr>
          <p:nvPr/>
        </p:nvSpPr>
        <p:spPr bwMode="auto">
          <a:xfrm>
            <a:off x="2531182" y="5900968"/>
            <a:ext cx="206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600" b="1">
                <a:ea typeface="굴림" panose="020B0600000101010101" pitchFamily="50" charset="-127"/>
              </a:rPr>
              <a:t>14 patterns</a:t>
            </a:r>
            <a:endParaRPr lang="ko-KR" altLang="en-US" sz="1600" b="1">
              <a:ea typeface="굴림" panose="020B0600000101010101" pitchFamily="50" charset="-127"/>
            </a:endParaRPr>
          </a:p>
        </p:txBody>
      </p:sp>
      <p:sp>
        <p:nvSpPr>
          <p:cNvPr id="36890" name="TextBox 27"/>
          <p:cNvSpPr txBox="1">
            <a:spLocks noChangeArrowheads="1"/>
          </p:cNvSpPr>
          <p:nvPr/>
        </p:nvSpPr>
        <p:spPr bwMode="auto">
          <a:xfrm>
            <a:off x="4284663" y="5300663"/>
            <a:ext cx="2159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b="1" dirty="0">
                <a:ea typeface="굴림" panose="020B0600000101010101" pitchFamily="50" charset="-127"/>
              </a:rPr>
              <a:t>Related..</a:t>
            </a:r>
          </a:p>
          <a:p>
            <a:pPr eaLnBrk="1" hangingPunct="1"/>
            <a:r>
              <a:rPr lang="en-US" altLang="ko-KR" sz="1400" b="1" dirty="0">
                <a:ea typeface="굴림" panose="020B0600000101010101" pitchFamily="50" charset="-127"/>
              </a:rPr>
              <a:t>- </a:t>
            </a:r>
            <a:r>
              <a:rPr lang="en-US" altLang="ko-KR" sz="1400" b="1" dirty="0" smtClean="0">
                <a:ea typeface="굴림" panose="020B0600000101010101" pitchFamily="50" charset="-127"/>
              </a:rPr>
              <a:t>morphology</a:t>
            </a:r>
            <a:endParaRPr lang="en-US" altLang="ko-KR" sz="1400" b="1" dirty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sz="1400" b="1" dirty="0">
                <a:ea typeface="굴림" panose="020B0600000101010101" pitchFamily="50" charset="-127"/>
              </a:rPr>
              <a:t>- </a:t>
            </a:r>
            <a:r>
              <a:rPr lang="en-US" altLang="ko-KR" sz="1400" b="1" dirty="0" smtClean="0">
                <a:ea typeface="굴림" panose="020B0600000101010101" pitchFamily="50" charset="-127"/>
              </a:rPr>
              <a:t>Cell cycle </a:t>
            </a:r>
            <a:endParaRPr lang="ko-KR" altLang="en-US" sz="1400" b="1" dirty="0">
              <a:ea typeface="굴림" panose="020B0600000101010101" pitchFamily="50" charset="-127"/>
            </a:endParaRPr>
          </a:p>
        </p:txBody>
      </p:sp>
      <p:sp>
        <p:nvSpPr>
          <p:cNvPr id="36891" name="TextBox 29"/>
          <p:cNvSpPr txBox="1">
            <a:spLocks noChangeArrowheads="1"/>
          </p:cNvSpPr>
          <p:nvPr/>
        </p:nvSpPr>
        <p:spPr bwMode="auto">
          <a:xfrm>
            <a:off x="6375400" y="4648200"/>
            <a:ext cx="2159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 b="1" dirty="0">
                <a:ea typeface="굴림" panose="020B0600000101010101" pitchFamily="50" charset="-127"/>
              </a:rPr>
              <a:t>Related..</a:t>
            </a:r>
          </a:p>
          <a:p>
            <a:pPr eaLnBrk="1" hangingPunct="1"/>
            <a:r>
              <a:rPr lang="en-US" altLang="ko-KR" sz="1400" b="1" dirty="0">
                <a:ea typeface="굴림" panose="020B0600000101010101" pitchFamily="50" charset="-127"/>
              </a:rPr>
              <a:t>- </a:t>
            </a:r>
            <a:r>
              <a:rPr lang="en-US" altLang="ko-KR" sz="1400" b="1" dirty="0" err="1">
                <a:ea typeface="굴림" panose="020B0600000101010101" pitchFamily="50" charset="-127"/>
              </a:rPr>
              <a:t>Dystrophin</a:t>
            </a:r>
            <a:endParaRPr lang="ko-KR" altLang="en-US" sz="1400" b="1" dirty="0">
              <a:ea typeface="굴림" panose="020B0600000101010101" pitchFamily="50" charset="-127"/>
            </a:endParaRPr>
          </a:p>
        </p:txBody>
      </p:sp>
      <p:sp>
        <p:nvSpPr>
          <p:cNvPr id="36892" name="TextBox 30"/>
          <p:cNvSpPr txBox="1">
            <a:spLocks noChangeArrowheads="1"/>
          </p:cNvSpPr>
          <p:nvPr/>
        </p:nvSpPr>
        <p:spPr bwMode="auto">
          <a:xfrm>
            <a:off x="1066800" y="6443246"/>
            <a:ext cx="20637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600" b="1" dirty="0">
                <a:ea typeface="굴림" panose="020B0600000101010101" pitchFamily="50" charset="-127"/>
              </a:rPr>
              <a:t>MASCOT (v. 2.4)</a:t>
            </a:r>
            <a:endParaRPr lang="ko-KR" altLang="en-US" sz="1600" b="1" dirty="0">
              <a:ea typeface="굴림" panose="020B0600000101010101" pitchFamily="50" charset="-127"/>
            </a:endParaRPr>
          </a:p>
        </p:txBody>
      </p:sp>
      <p:pic>
        <p:nvPicPr>
          <p:cNvPr id="3689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ko-KR" sz="2500">
                <a:ea typeface="굴림" panose="020B0600000101010101" pitchFamily="50" charset="-127"/>
              </a:rPr>
              <a:t>Proteome Dynamics by Functional Classification</a:t>
            </a:r>
            <a:endParaRPr lang="ko-KR" altLang="en-US" sz="2500">
              <a:ea typeface="굴림" panose="020B0600000101010101" pitchFamily="50" charset="-127"/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20574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20242" r="44032" b="24751"/>
          <a:stretch>
            <a:fillRect/>
          </a:stretch>
        </p:blipFill>
        <p:spPr bwMode="auto">
          <a:xfrm>
            <a:off x="2362200" y="1042988"/>
            <a:ext cx="6629400" cy="526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477000" y="1168878"/>
            <a:ext cx="2438400" cy="152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ko-KR" altLang="en-US" sz="3200">
              <a:solidFill>
                <a:srgbClr val="FFFFFF"/>
              </a:solidFill>
              <a:ea typeface="굴림" panose="020B0600000101010101" pitchFamily="50" charset="-127"/>
            </a:endParaRPr>
          </a:p>
        </p:txBody>
      </p:sp>
      <p:pic>
        <p:nvPicPr>
          <p:cNvPr id="4096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7200" y="2286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Sub data. 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Nec.B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</a:rPr>
              <a:t>가 초파리 수명연장은 아니지만 </a:t>
            </a:r>
            <a:r>
              <a:rPr lang="en-US" altLang="ko-KR" b="1" dirty="0" smtClean="0">
                <a:solidFill>
                  <a:schemeClr val="bg1"/>
                </a:solidFill>
              </a:rPr>
              <a:t>median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</a:rPr>
              <a:t>life span</a:t>
            </a:r>
            <a:r>
              <a:rPr lang="ko-KR" altLang="en-US" b="1" dirty="0" smtClean="0">
                <a:solidFill>
                  <a:schemeClr val="bg1"/>
                </a:solidFill>
              </a:rPr>
              <a:t>에는 영향을 미침 </a:t>
            </a:r>
            <a:r>
              <a:rPr lang="en-US" altLang="ko-KR" b="1" dirty="0" smtClean="0">
                <a:solidFill>
                  <a:schemeClr val="bg1"/>
                </a:solidFill>
              </a:rPr>
              <a:t> : well-being</a:t>
            </a:r>
            <a:r>
              <a:rPr lang="ko-KR" altLang="en-US" b="1" dirty="0" smtClean="0">
                <a:solidFill>
                  <a:schemeClr val="bg1"/>
                </a:solidFill>
              </a:rPr>
              <a:t>을 의미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08581" y="1844824"/>
            <a:ext cx="6183963" cy="3878426"/>
            <a:chOff x="1762160" y="1916832"/>
            <a:chExt cx="6183963" cy="3878426"/>
          </a:xfrm>
        </p:grpSpPr>
        <p:sp>
          <p:nvSpPr>
            <p:cNvPr id="7" name="TextBox 7"/>
            <p:cNvSpPr txBox="1">
              <a:spLocks noChangeArrowheads="1"/>
            </p:cNvSpPr>
            <p:nvPr/>
          </p:nvSpPr>
          <p:spPr bwMode="auto">
            <a:xfrm rot="16200000">
              <a:off x="1174785" y="3140958"/>
              <a:ext cx="151288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1600" b="1">
                  <a:latin typeface="Arial" charset="0"/>
                  <a:ea typeface="맑은 고딕" pitchFamily="50" charset="-127"/>
                  <a:cs typeface="Arial" charset="0"/>
                </a:rPr>
                <a:t>Survival (%)</a:t>
              </a:r>
            </a:p>
          </p:txBody>
        </p:sp>
        <p:sp>
          <p:nvSpPr>
            <p:cNvPr id="8" name="TextBox 8"/>
            <p:cNvSpPr txBox="1">
              <a:spLocks noChangeArrowheads="1"/>
            </p:cNvSpPr>
            <p:nvPr/>
          </p:nvSpPr>
          <p:spPr bwMode="auto">
            <a:xfrm>
              <a:off x="3848135" y="5458708"/>
              <a:ext cx="15113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0" lang="en-US" altLang="ko-KR" sz="1600" b="1" dirty="0">
                  <a:latin typeface="Arial" charset="0"/>
                  <a:ea typeface="맑은 고딕" pitchFamily="50" charset="-127"/>
                  <a:cs typeface="Arial" charset="0"/>
                </a:rPr>
                <a:t>Days</a:t>
              </a:r>
            </a:p>
          </p:txBody>
        </p:sp>
        <p:graphicFrame>
          <p:nvGraphicFramePr>
            <p:cNvPr id="9" name="차트 8"/>
            <p:cNvGraphicFramePr/>
            <p:nvPr/>
          </p:nvGraphicFramePr>
          <p:xfrm>
            <a:off x="1979712" y="1916832"/>
            <a:ext cx="5966411" cy="36530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0" name="TextBox 9"/>
          <p:cNvSpPr txBox="1"/>
          <p:nvPr/>
        </p:nvSpPr>
        <p:spPr>
          <a:xfrm>
            <a:off x="251520" y="1268760"/>
            <a:ext cx="6266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Life span effect of </a:t>
            </a:r>
            <a:r>
              <a:rPr lang="en-US" altLang="ko-KR" sz="2800" dirty="0" err="1" smtClean="0">
                <a:latin typeface="HY헤드라인M" pitchFamily="18" charset="-127"/>
                <a:ea typeface="HY헤드라인M" pitchFamily="18" charset="-127"/>
              </a:rPr>
              <a:t>Nec.B</a:t>
            </a:r>
            <a:r>
              <a:rPr lang="en-US" altLang="ko-KR" sz="2800" dirty="0" smtClean="0">
                <a:latin typeface="HY헤드라인M" pitchFamily="18" charset="-127"/>
                <a:ea typeface="HY헤드라인M" pitchFamily="18" charset="-127"/>
              </a:rPr>
              <a:t> in  </a:t>
            </a:r>
            <a:r>
              <a:rPr lang="en-US" altLang="ko-KR" sz="2800" dirty="0" err="1" smtClean="0">
                <a:latin typeface="HY헤드라인M" pitchFamily="18" charset="-127"/>
                <a:ea typeface="HY헤드라인M" pitchFamily="18" charset="-127"/>
              </a:rPr>
              <a:t>Fruitfly</a:t>
            </a:r>
            <a:endParaRPr lang="ko-KR" altLang="en-US" sz="2800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SCN61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083986"/>
            <a:ext cx="3505200" cy="2345014"/>
          </a:xfrm>
          <a:prstGeom prst="rect">
            <a:avLst/>
          </a:prstGeom>
          <a:noFill/>
        </p:spPr>
      </p:pic>
      <p:pic>
        <p:nvPicPr>
          <p:cNvPr id="5" name="Picture 3" descr="DSCN61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066800"/>
            <a:ext cx="3543300" cy="2362200"/>
          </a:xfrm>
          <a:prstGeom prst="rect">
            <a:avLst/>
          </a:prstGeom>
          <a:noFill/>
        </p:spPr>
      </p:pic>
      <p:pic>
        <p:nvPicPr>
          <p:cNvPr id="6" name="Picture 4" descr="DSCN613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866" y="3657600"/>
            <a:ext cx="3581774" cy="2395538"/>
          </a:xfrm>
          <a:prstGeom prst="rect">
            <a:avLst/>
          </a:prstGeom>
          <a:noFill/>
        </p:spPr>
      </p:pic>
      <p:pic>
        <p:nvPicPr>
          <p:cNvPr id="7" name="Picture 5" descr="DSCN62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1" y="3581400"/>
            <a:ext cx="3581400" cy="2488071"/>
          </a:xfrm>
          <a:prstGeom prst="rect">
            <a:avLst/>
          </a:prstGeom>
          <a:noFill/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7869" y="196796"/>
            <a:ext cx="57578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41325" indent="-441325">
              <a:tabLst>
                <a:tab pos="808038" algn="l"/>
              </a:tabLst>
            </a:pPr>
            <a:r>
              <a:rPr lang="en-US" altLang="ko-KR" sz="28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Wounding of 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Animal </a:t>
            </a:r>
            <a:r>
              <a:rPr lang="en-US" altLang="ko-KR" sz="2800" b="1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Back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92155" y="0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Epithelialization</a:t>
            </a:r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after wounding visualized </a:t>
            </a: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   by H &amp; E staining</a:t>
            </a:r>
            <a:endParaRPr lang="en-US" altLang="ko-KR" sz="2800" b="1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" name="그룹 7"/>
          <p:cNvGrpSpPr/>
          <p:nvPr/>
        </p:nvGrpSpPr>
        <p:grpSpPr>
          <a:xfrm>
            <a:off x="1283997" y="1459468"/>
            <a:ext cx="6259803" cy="4425539"/>
            <a:chOff x="1283997" y="1459468"/>
            <a:chExt cx="6259803" cy="4425539"/>
          </a:xfrm>
        </p:grpSpPr>
        <p:pic>
          <p:nvPicPr>
            <p:cNvPr id="5" name="Picture 3" descr="Fig 8-RGB"/>
            <p:cNvPicPr>
              <a:picLocks noChangeAspect="1" noChangeArrowheads="1"/>
            </p:cNvPicPr>
            <p:nvPr/>
          </p:nvPicPr>
          <p:blipFill>
            <a:blip r:embed="rId2" cstate="print"/>
            <a:srcRect t="11158" r="45025"/>
            <a:stretch>
              <a:fillRect/>
            </a:stretch>
          </p:blipFill>
          <p:spPr bwMode="auto">
            <a:xfrm>
              <a:off x="1283997" y="1828800"/>
              <a:ext cx="4393303" cy="4056207"/>
            </a:xfrm>
            <a:prstGeom prst="rect">
              <a:avLst/>
            </a:prstGeom>
            <a:noFill/>
          </p:spPr>
        </p:pic>
        <p:pic>
          <p:nvPicPr>
            <p:cNvPr id="6" name="Picture 3" descr="Fig 8-RGB"/>
            <p:cNvPicPr>
              <a:picLocks noChangeAspect="1" noChangeArrowheads="1"/>
            </p:cNvPicPr>
            <p:nvPr/>
          </p:nvPicPr>
          <p:blipFill>
            <a:blip r:embed="rId2" cstate="print"/>
            <a:srcRect l="76437" t="11158"/>
            <a:stretch>
              <a:fillRect/>
            </a:stretch>
          </p:blipFill>
          <p:spPr bwMode="auto">
            <a:xfrm>
              <a:off x="5660735" y="1828800"/>
              <a:ext cx="1883065" cy="4056207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682902" y="1459468"/>
              <a:ext cx="4378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 Treat             </a:t>
              </a:r>
              <a:r>
                <a:rPr lang="en-US" altLang="ko-KR" dirty="0" err="1" smtClean="0"/>
                <a:t>Nec.B</a:t>
              </a:r>
              <a:r>
                <a:rPr lang="en-US" altLang="ko-KR" dirty="0" smtClean="0"/>
                <a:t> 10         </a:t>
              </a:r>
              <a:r>
                <a:rPr lang="en-US" altLang="ko-KR" dirty="0" err="1" smtClean="0"/>
                <a:t>Nec.B</a:t>
              </a:r>
              <a:r>
                <a:rPr lang="en-US" altLang="ko-KR" dirty="0" smtClean="0"/>
                <a:t> 20</a:t>
              </a:r>
              <a:endParaRPr lang="ko-KR" altLang="en-US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538" y="268355"/>
            <a:ext cx="796766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latin typeface="Times New Roman" pitchFamily="18" charset="0"/>
              </a:rPr>
              <a:t>Wound healing visualized by PCNA staining</a:t>
            </a:r>
            <a:r>
              <a:rPr lang="en-US" altLang="ko-KR" dirty="0"/>
              <a:t> </a:t>
            </a:r>
          </a:p>
        </p:txBody>
      </p:sp>
      <p:grpSp>
        <p:nvGrpSpPr>
          <p:cNvPr id="2" name="그룹 7"/>
          <p:cNvGrpSpPr/>
          <p:nvPr/>
        </p:nvGrpSpPr>
        <p:grpSpPr>
          <a:xfrm>
            <a:off x="1143000" y="1600200"/>
            <a:ext cx="6748475" cy="4131923"/>
            <a:chOff x="750888" y="1840468"/>
            <a:chExt cx="6748475" cy="4131923"/>
          </a:xfrm>
        </p:grpSpPr>
        <p:pic>
          <p:nvPicPr>
            <p:cNvPr id="5" name="Picture 3" descr="Fig 9A-RGB"/>
            <p:cNvPicPr>
              <a:picLocks noChangeAspect="1" noChangeArrowheads="1"/>
            </p:cNvPicPr>
            <p:nvPr/>
          </p:nvPicPr>
          <p:blipFill>
            <a:blip r:embed="rId2" cstate="print"/>
            <a:srcRect t="14831" r="43811"/>
            <a:stretch>
              <a:fillRect/>
            </a:stretch>
          </p:blipFill>
          <p:spPr bwMode="auto">
            <a:xfrm>
              <a:off x="750888" y="2211185"/>
              <a:ext cx="4815025" cy="3754640"/>
            </a:xfrm>
            <a:prstGeom prst="rect">
              <a:avLst/>
            </a:prstGeom>
            <a:noFill/>
          </p:spPr>
        </p:pic>
        <p:pic>
          <p:nvPicPr>
            <p:cNvPr id="6" name="Picture 3" descr="Fig 9A-RGB"/>
            <p:cNvPicPr>
              <a:picLocks noChangeAspect="1" noChangeArrowheads="1"/>
            </p:cNvPicPr>
            <p:nvPr/>
          </p:nvPicPr>
          <p:blipFill>
            <a:blip r:embed="rId2" cstate="print"/>
            <a:srcRect l="76974" t="14831"/>
            <a:stretch>
              <a:fillRect/>
            </a:stretch>
          </p:blipFill>
          <p:spPr bwMode="auto">
            <a:xfrm>
              <a:off x="5526155" y="2217751"/>
              <a:ext cx="1973208" cy="375464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479814" y="1840468"/>
              <a:ext cx="4378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No Treat             </a:t>
              </a:r>
              <a:r>
                <a:rPr lang="en-US" altLang="ko-KR" dirty="0" err="1" smtClean="0"/>
                <a:t>Nec.B</a:t>
              </a:r>
              <a:r>
                <a:rPr lang="en-US" altLang="ko-KR" dirty="0" smtClean="0"/>
                <a:t> 10         </a:t>
              </a:r>
              <a:r>
                <a:rPr lang="en-US" altLang="ko-KR" dirty="0" err="1" smtClean="0"/>
                <a:t>Nec.B</a:t>
              </a:r>
              <a:r>
                <a:rPr lang="en-US" altLang="ko-KR" dirty="0" smtClean="0"/>
                <a:t> 20</a:t>
              </a:r>
              <a:endParaRPr lang="ko-KR" altLang="en-US" dirty="0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5099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Nec.B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effect in Aged mouse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 descr="IMG_15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505531"/>
            <a:ext cx="5150444" cy="3846937"/>
          </a:xfrm>
          <a:prstGeom prst="rect">
            <a:avLst/>
          </a:prstGeom>
        </p:spPr>
      </p:pic>
      <p:pic>
        <p:nvPicPr>
          <p:cNvPr id="6" name="그림 5" descr="_IMG_157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1988840"/>
            <a:ext cx="4645198" cy="346956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휴먼둥근헤드라인" pitchFamily="18" charset="-127"/>
                <a:ea typeface="휴먼둥근헤드라인" pitchFamily="18" charset="-127"/>
              </a:rPr>
              <a:t>Sub data. </a:t>
            </a:r>
            <a:r>
              <a:rPr lang="en-US" altLang="ko-KR" sz="2000" dirty="0" err="1" smtClean="0">
                <a:latin typeface="휴먼둥근헤드라인" pitchFamily="18" charset="-127"/>
                <a:ea typeface="휴먼둥근헤드라인" pitchFamily="18" charset="-127"/>
              </a:rPr>
              <a:t>Nec.B</a:t>
            </a:r>
            <a:r>
              <a:rPr lang="en-US" altLang="ko-KR" sz="2000" dirty="0" smtClean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000" dirty="0" smtClean="0">
                <a:latin typeface="휴먼둥근헤드라인" pitchFamily="18" charset="-127"/>
                <a:ea typeface="휴먼둥근헤드라인" pitchFamily="18" charset="-127"/>
              </a:rPr>
              <a:t>처리한</a:t>
            </a:r>
            <a:r>
              <a:rPr lang="en-US" altLang="ko-KR" sz="2000" dirty="0" smtClean="0">
                <a:latin typeface="휴먼둥근헤드라인" pitchFamily="18" charset="-127"/>
                <a:ea typeface="휴먼둥근헤드라인" pitchFamily="18" charset="-127"/>
              </a:rPr>
              <a:t> </a:t>
            </a:r>
            <a:r>
              <a:rPr lang="ko-KR" altLang="en-US" sz="2000" dirty="0" smtClean="0">
                <a:latin typeface="휴먼둥근헤드라인" pitchFamily="18" charset="-127"/>
                <a:ea typeface="휴먼둥근헤드라인" pitchFamily="18" charset="-127"/>
              </a:rPr>
              <a:t>노화 </a:t>
            </a:r>
            <a:r>
              <a:rPr lang="en-US" altLang="ko-KR" sz="2000" dirty="0" smtClean="0">
                <a:latin typeface="휴먼둥근헤드라인" pitchFamily="18" charset="-127"/>
                <a:ea typeface="휴먼둥근헤드라인" pitchFamily="18" charset="-127"/>
              </a:rPr>
              <a:t>mouse</a:t>
            </a:r>
            <a:r>
              <a:rPr lang="ko-KR" altLang="en-US" sz="2000" dirty="0" smtClean="0">
                <a:latin typeface="휴먼둥근헤드라인" pitchFamily="18" charset="-127"/>
                <a:ea typeface="휴먼둥근헤드라인" pitchFamily="18" charset="-127"/>
              </a:rPr>
              <a:t>의 운동성 향상</a:t>
            </a:r>
            <a:endParaRPr lang="ko-KR" altLang="en-US" sz="2000" b="1" dirty="0">
              <a:latin typeface="휴먼둥근헤드라인" pitchFamily="18" charset="-127"/>
              <a:ea typeface="휴먼둥근헤드라인" pitchFamily="18" charset="-127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064259"/>
              </p:ext>
            </p:extLst>
          </p:nvPr>
        </p:nvGraphicFramePr>
        <p:xfrm>
          <a:off x="1676400" y="1981200"/>
          <a:ext cx="5256583" cy="3644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260648"/>
            <a:ext cx="7746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Analysis of AMPK expression in Aged mouse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0" y="1341411"/>
            <a:ext cx="2880000" cy="198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58850" y="1341411"/>
            <a:ext cx="2880000" cy="1997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7000" y="1341411"/>
            <a:ext cx="2880000" cy="199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00150" y="3341661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Y-PEG</a:t>
            </a:r>
            <a:endParaRPr lang="ko-KR" altLang="en-US" sz="15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60850" y="3386111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O-PEG</a:t>
            </a:r>
            <a:endParaRPr lang="ko-KR" altLang="en-US" sz="15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50100" y="3430561"/>
            <a:ext cx="1238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O-NEC.B</a:t>
            </a:r>
            <a:endParaRPr lang="ko-KR" altLang="en-US" sz="15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1450" y="3719942"/>
            <a:ext cx="2859024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49600" y="3719941"/>
            <a:ext cx="2800350" cy="2949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16650" y="3764392"/>
            <a:ext cx="2711450" cy="284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260648"/>
            <a:ext cx="816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Analysis of p-AMPK expression in Aged mouse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5700" y="3328134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Y-PEG</a:t>
            </a:r>
            <a:endParaRPr lang="ko-KR" altLang="en-US" sz="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133850" y="3340149"/>
            <a:ext cx="838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O-PEG</a:t>
            </a:r>
            <a:endParaRPr lang="ko-KR" altLang="en-US" sz="1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150100" y="3340149"/>
            <a:ext cx="13103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/>
              <a:t>O-NEC.B</a:t>
            </a:r>
            <a:endParaRPr lang="ko-KR" altLang="en-US" sz="15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50" y="1339899"/>
            <a:ext cx="2880000" cy="198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0700" y="1356620"/>
            <a:ext cx="2880000" cy="1983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7750" y="1339899"/>
            <a:ext cx="2880000" cy="201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" y="3573016"/>
            <a:ext cx="2933700" cy="307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3617466"/>
            <a:ext cx="2933700" cy="303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38850" y="3661916"/>
            <a:ext cx="2956171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825" y="1752600"/>
            <a:ext cx="473965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647825"/>
            <a:ext cx="38862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Korea Basic Science Institute (KBSI)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Not all molecules provide equal information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737590" y="3236387"/>
            <a:ext cx="1250591" cy="3810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proteins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78200" y="3617913"/>
            <a:ext cx="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756639" y="4226987"/>
            <a:ext cx="1250592" cy="345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bg1"/>
                </a:solidFill>
              </a:rPr>
              <a:t>proteins</a:t>
            </a:r>
          </a:p>
        </p:txBody>
      </p:sp>
      <p:sp>
        <p:nvSpPr>
          <p:cNvPr id="20490" name="TextBox 37"/>
          <p:cNvSpPr txBox="1">
            <a:spLocks noChangeArrowheads="1"/>
          </p:cNvSpPr>
          <p:nvPr/>
        </p:nvSpPr>
        <p:spPr bwMode="auto">
          <a:xfrm>
            <a:off x="1635125" y="3800475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ea typeface="굴림" panose="020B0600000101010101" pitchFamily="50" charset="-127"/>
              </a:rPr>
              <a:t>Degradation</a:t>
            </a:r>
          </a:p>
        </p:txBody>
      </p:sp>
      <p:sp>
        <p:nvSpPr>
          <p:cNvPr id="20491" name="TextBox 43"/>
          <p:cNvSpPr txBox="1">
            <a:spLocks noChangeArrowheads="1"/>
          </p:cNvSpPr>
          <p:nvPr/>
        </p:nvSpPr>
        <p:spPr bwMode="auto">
          <a:xfrm>
            <a:off x="3298825" y="2170113"/>
            <a:ext cx="1714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>
                <a:ea typeface="굴림" panose="020B0600000101010101" pitchFamily="50" charset="-127"/>
              </a:rPr>
              <a:t>Microwesterns</a:t>
            </a:r>
          </a:p>
          <a:p>
            <a:pPr algn="ctr" eaLnBrk="1" hangingPunct="1"/>
            <a:r>
              <a:rPr lang="en-US" altLang="ko-KR">
                <a:ea typeface="굴림" panose="020B0600000101010101" pitchFamily="50" charset="-127"/>
              </a:rPr>
              <a:t>LC-MS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21581" y="3141136"/>
            <a:ext cx="1295400" cy="609600"/>
          </a:xfrm>
          <a:prstGeom prst="roundRect">
            <a:avLst/>
          </a:prstGeom>
          <a:solidFill>
            <a:srgbClr val="FF212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active proteins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6192838" y="2149475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>
                <a:ea typeface="굴림" panose="020B0600000101010101" pitchFamily="50" charset="-127"/>
              </a:rPr>
              <a:t>Living Cell Arrays </a:t>
            </a:r>
          </a:p>
        </p:txBody>
      </p:sp>
      <p:sp>
        <p:nvSpPr>
          <p:cNvPr id="20496" name="TextBox 39"/>
          <p:cNvSpPr txBox="1">
            <a:spLocks noChangeArrowheads="1"/>
          </p:cNvSpPr>
          <p:nvPr/>
        </p:nvSpPr>
        <p:spPr bwMode="auto">
          <a:xfrm>
            <a:off x="3308350" y="1612900"/>
            <a:ext cx="1695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ea typeface="굴림" panose="020B0600000101010101" pitchFamily="50" charset="-127"/>
              </a:rPr>
              <a:t>Proteomics</a:t>
            </a:r>
          </a:p>
        </p:txBody>
      </p:sp>
      <p:cxnSp>
        <p:nvCxnSpPr>
          <p:cNvPr id="64" name="Straight Arrow Connector 63"/>
          <p:cNvCxnSpPr>
            <a:endCxn id="0" idx="1"/>
          </p:cNvCxnSpPr>
          <p:nvPr/>
        </p:nvCxnSpPr>
        <p:spPr>
          <a:xfrm flipV="1">
            <a:off x="1952625" y="3427413"/>
            <a:ext cx="784225" cy="79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019550" y="3435350"/>
            <a:ext cx="50165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086641" y="3245911"/>
            <a:ext cx="858832" cy="381001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RNA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516063" y="3617913"/>
            <a:ext cx="0" cy="609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052687" y="4226987"/>
            <a:ext cx="926740" cy="345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bg1"/>
                </a:solidFill>
              </a:rPr>
              <a:t>RNA</a:t>
            </a:r>
          </a:p>
        </p:txBody>
      </p:sp>
      <p:sp>
        <p:nvSpPr>
          <p:cNvPr id="20506" name="TextBox 42"/>
          <p:cNvSpPr txBox="1">
            <a:spLocks noChangeArrowheads="1"/>
          </p:cNvSpPr>
          <p:nvPr/>
        </p:nvSpPr>
        <p:spPr bwMode="auto">
          <a:xfrm>
            <a:off x="863600" y="2154238"/>
            <a:ext cx="14811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>
                <a:ea typeface="굴림" panose="020B0600000101010101" pitchFamily="50" charset="-127"/>
              </a:rPr>
              <a:t>Microarrays</a:t>
            </a:r>
          </a:p>
          <a:p>
            <a:pPr algn="ctr" eaLnBrk="1" hangingPunct="1"/>
            <a:r>
              <a:rPr lang="en-US" altLang="ko-KR">
                <a:ea typeface="굴림" panose="020B0600000101010101" pitchFamily="50" charset="-127"/>
              </a:rPr>
              <a:t>RNA-seq</a:t>
            </a:r>
          </a:p>
        </p:txBody>
      </p:sp>
      <p:sp>
        <p:nvSpPr>
          <p:cNvPr id="20507" name="TextBox 38"/>
          <p:cNvSpPr txBox="1">
            <a:spLocks noChangeArrowheads="1"/>
          </p:cNvSpPr>
          <p:nvPr/>
        </p:nvSpPr>
        <p:spPr bwMode="auto">
          <a:xfrm>
            <a:off x="533400" y="1447800"/>
            <a:ext cx="196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ko-KR" b="1" dirty="0" smtClean="0">
                <a:ea typeface="굴림" panose="020B0600000101010101" pitchFamily="50" charset="-127"/>
              </a:rPr>
              <a:t>Genomics,</a:t>
            </a:r>
          </a:p>
          <a:p>
            <a:pPr algn="ctr" eaLnBrk="1" hangingPunct="1"/>
            <a:r>
              <a:rPr lang="en-US" altLang="ko-KR" b="1" dirty="0" err="1" smtClean="0">
                <a:ea typeface="굴림" panose="020B0600000101010101" pitchFamily="50" charset="-127"/>
              </a:rPr>
              <a:t>Transcriptomics</a:t>
            </a:r>
            <a:endParaRPr lang="en-US" altLang="ko-KR" b="1" dirty="0">
              <a:ea typeface="굴림" panose="020B0600000101010101" pitchFamily="50" charset="-127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402747" y="3162300"/>
            <a:ext cx="1295400" cy="609600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000" b="1" dirty="0">
                <a:solidFill>
                  <a:schemeClr val="bg1"/>
                </a:solidFill>
              </a:rPr>
              <a:t>active TF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5867400" y="3448050"/>
            <a:ext cx="50165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6281738" y="1636713"/>
            <a:ext cx="1535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ea typeface="굴림" panose="020B0600000101010101" pitchFamily="50" charset="-127"/>
              </a:rPr>
              <a:t>Regulomics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914400"/>
            <a:ext cx="0" cy="4886325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9725" y="5795963"/>
            <a:ext cx="695325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15200" y="5795963"/>
            <a:ext cx="163671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981200" y="5791200"/>
            <a:ext cx="2763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70C0"/>
                </a:solidFill>
                <a:ea typeface="굴림" panose="020B0600000101010101" pitchFamily="50" charset="-127"/>
              </a:rPr>
              <a:t>Presence or abundance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553200" y="5811838"/>
            <a:ext cx="1041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0070C0"/>
                </a:solidFill>
                <a:ea typeface="굴림" panose="020B0600000101010101" pitchFamily="50" charset="-127"/>
              </a:rPr>
              <a:t>Activity</a:t>
            </a:r>
          </a:p>
        </p:txBody>
      </p:sp>
      <p:pic>
        <p:nvPicPr>
          <p:cNvPr id="205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3" grpId="0"/>
      <p:bldP spid="45" grpId="0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9900"/>
            <a:ext cx="46672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Living Cell Array (LCA) measures TF activity</a:t>
            </a:r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" t="1640" r="378" b="52571"/>
          <a:stretch>
            <a:fillRect/>
          </a:stretch>
        </p:blipFill>
        <p:spPr bwMode="auto">
          <a:xfrm>
            <a:off x="700088" y="990600"/>
            <a:ext cx="7529512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648200" y="3124200"/>
            <a:ext cx="44958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ko-KR">
                <a:ea typeface="굴림" panose="020B0600000101010101" pitchFamily="50" charset="-127"/>
              </a:rPr>
              <a:t>Measure activity not abundance, TF has to be localized in the nucleus and has to bind to DNA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648200" y="3981450"/>
            <a:ext cx="4419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ko-KR">
                <a:ea typeface="굴림" panose="020B0600000101010101" pitchFamily="50" charset="-127"/>
              </a:rPr>
              <a:t>Simultaneous dynamic real-time activity of multiple TFs in living cells (no cell lyse)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648200" y="4838700"/>
            <a:ext cx="457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ko-KR">
                <a:ea typeface="굴림" panose="020B0600000101010101" pitchFamily="50" charset="-127"/>
              </a:rPr>
              <a:t>Long term experiments, during tissue formation time scales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648200" y="5419725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ko-KR">
                <a:ea typeface="굴림" panose="020B0600000101010101" pitchFamily="50" charset="-127"/>
              </a:rPr>
              <a:t>3D environment that better mimic physiological conditions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48200" y="6000750"/>
            <a:ext cx="3473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Char char="-"/>
            </a:pPr>
            <a:r>
              <a:rPr lang="en-US" altLang="ko-KR">
                <a:ea typeface="굴림" panose="020B0600000101010101" pitchFamily="50" charset="-127"/>
              </a:rPr>
              <a:t>Cost does not scale with time</a:t>
            </a:r>
          </a:p>
        </p:txBody>
      </p:sp>
      <p:pic>
        <p:nvPicPr>
          <p:cNvPr id="4199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53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LCA-TF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4343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2400" y="64008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Deirdre Meldrum, 2007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 descr="http://www.biomemsrc.org/images/lca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981200"/>
            <a:ext cx="3643665" cy="3276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Lentivirus</a:t>
            </a:r>
            <a:r>
              <a:rPr lang="en-US" altLang="ko-KR" dirty="0" smtClean="0"/>
              <a:t> System</a:t>
            </a:r>
            <a:endParaRPr lang="ko-KR" altLang="en-US" dirty="0"/>
          </a:p>
        </p:txBody>
      </p:sp>
      <p:pic>
        <p:nvPicPr>
          <p:cNvPr id="87042" name="Picture 2" descr="http://www.addgene.org/static/cms/images/3rdgenerationplasmid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143000"/>
            <a:ext cx="5114925" cy="3924301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52400" y="1066800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3rd Generation </a:t>
            </a:r>
            <a:r>
              <a:rPr lang="en-US" altLang="ko-KR" b="1" dirty="0" err="1" smtClean="0"/>
              <a:t>Lentiviral</a:t>
            </a:r>
            <a:r>
              <a:rPr lang="en-US" altLang="ko-KR" b="1" dirty="0" smtClean="0"/>
              <a:t> Plasmids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8600" y="5334000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The 3rd generation packaging system offers maximal </a:t>
            </a:r>
            <a:r>
              <a:rPr lang="en-US" altLang="ko-KR" dirty="0" err="1" smtClean="0"/>
              <a:t>biosafety</a:t>
            </a:r>
            <a:r>
              <a:rPr lang="en-US" altLang="ko-KR" dirty="0" smtClean="0"/>
              <a:t> but is more cumbersome to use, as it involves the </a:t>
            </a:r>
            <a:r>
              <a:rPr lang="en-US" altLang="ko-KR" dirty="0" err="1" smtClean="0"/>
              <a:t>transfection</a:t>
            </a:r>
            <a:r>
              <a:rPr lang="en-US" altLang="ko-KR" dirty="0" smtClean="0"/>
              <a:t> of four different plasmids in the producer cells.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TF Dual Reporter System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그림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1143000"/>
            <a:ext cx="4729155" cy="3819144"/>
          </a:xfrm>
          <a:prstGeom prst="rect">
            <a:avLst/>
          </a:prstGeom>
        </p:spPr>
      </p:pic>
      <p:pic>
        <p:nvPicPr>
          <p:cNvPr id="24577" name="_x224837216" descr="EMB000019d8742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399" y="4572000"/>
            <a:ext cx="4394817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 dirty="0">
                <a:ea typeface="굴림" panose="020B0600000101010101" pitchFamily="50" charset="-127"/>
              </a:rPr>
              <a:t>LCA </a:t>
            </a:r>
            <a:r>
              <a:rPr altLang="ko-KR" dirty="0" smtClean="0">
                <a:ea typeface="굴림" panose="020B0600000101010101" pitchFamily="50" charset="-127"/>
              </a:rPr>
              <a:t>method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9" b="13514"/>
          <a:stretch>
            <a:fillRect/>
          </a:stretch>
        </p:blipFill>
        <p:spPr bwMode="auto">
          <a:xfrm>
            <a:off x="1295400" y="3733800"/>
            <a:ext cx="30797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67200"/>
            <a:ext cx="1394814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1883408" descr="EMB000005683f89"/>
          <p:cNvPicPr>
            <a:picLocks noChangeAspect="1" noChangeArrowheads="1"/>
          </p:cNvPicPr>
          <p:nvPr/>
        </p:nvPicPr>
        <p:blipFill>
          <a:blip r:embed="rId5" cstate="print"/>
          <a:srcRect l="23210" t="16499" r="46901" b="61127"/>
          <a:stretch>
            <a:fillRect/>
          </a:stretch>
        </p:blipFill>
        <p:spPr bwMode="auto">
          <a:xfrm>
            <a:off x="3124200" y="1295400"/>
            <a:ext cx="2743200" cy="2032896"/>
          </a:xfrm>
          <a:prstGeom prst="rect">
            <a:avLst/>
          </a:prstGeom>
          <a:noFill/>
        </p:spPr>
      </p:pic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1752600"/>
            <a:ext cx="291867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19" descr="그림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" y="1295400"/>
            <a:ext cx="2915367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_x205403688" descr="EMB0000122803b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534" y="1828800"/>
            <a:ext cx="8414932" cy="339090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190500" y="99935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Large-scale array to monitor TF signaling in parallel </a:t>
            </a:r>
            <a:r>
              <a:rPr lang="en-US" altLang="ko-KR" sz="2400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Nec.B</a:t>
            </a:r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treated 1 to 10 days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ko-KR" sz="2500" dirty="0">
                <a:ea typeface="굴림" panose="020B0600000101010101" pitchFamily="50" charset="-127"/>
              </a:rPr>
              <a:t>Large-scale array to monitor TF signaling in </a:t>
            </a:r>
            <a:r>
              <a:rPr altLang="ko-KR" sz="2500" dirty="0" smtClean="0">
                <a:ea typeface="굴림" panose="020B0600000101010101" pitchFamily="50" charset="-127"/>
              </a:rPr>
              <a:t>parallel </a:t>
            </a:r>
            <a:r>
              <a:rPr altLang="ko-KR" sz="2500" dirty="0" err="1" smtClean="0">
                <a:ea typeface="굴림" panose="020B0600000101010101" pitchFamily="50" charset="-127"/>
              </a:rPr>
              <a:t>Nec.B</a:t>
            </a:r>
            <a:r>
              <a:rPr altLang="ko-KR" sz="2500" dirty="0" smtClean="0">
                <a:ea typeface="굴림" panose="020B0600000101010101" pitchFamily="50" charset="-127"/>
              </a:rPr>
              <a:t> treated 1 to 10 days</a:t>
            </a:r>
            <a:endParaRPr lang="ko-KR" altLang="en-US" sz="2500" dirty="0">
              <a:ea typeface="굴림" panose="020B0600000101010101" pitchFamily="50" charset="-127"/>
            </a:endParaRPr>
          </a:p>
        </p:txBody>
      </p:sp>
      <p:pic>
        <p:nvPicPr>
          <p:cNvPr id="4710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991600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7721" y="1239923"/>
            <a:ext cx="362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Weiss, </a:t>
            </a:r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Peňalver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Bernabé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, et al. (in preparation)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Living Cell Array (LCA) Pipeline in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76"/>
          <a:stretch/>
        </p:blipFill>
        <p:spPr>
          <a:xfrm>
            <a:off x="457200" y="959266"/>
            <a:ext cx="8080799" cy="4449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7873" y="5100700"/>
            <a:ext cx="2061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3-level Boolean Model</a:t>
            </a:r>
            <a:endParaRPr lang="en-US" sz="1400" b="1" dirty="0"/>
          </a:p>
        </p:txBody>
      </p:sp>
      <p:sp>
        <p:nvSpPr>
          <p:cNvPr id="8" name="Rectangle 7"/>
          <p:cNvSpPr/>
          <p:nvPr/>
        </p:nvSpPr>
        <p:spPr>
          <a:xfrm>
            <a:off x="584056" y="5150266"/>
            <a:ext cx="1752600" cy="258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4"/>
          <a:stretch/>
        </p:blipFill>
        <p:spPr>
          <a:xfrm>
            <a:off x="965632" y="5446188"/>
            <a:ext cx="8080799" cy="1318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175" y="5630802"/>
            <a:ext cx="17876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Dynamic Networks</a:t>
            </a:r>
          </a:p>
          <a:p>
            <a:r>
              <a:rPr lang="en-US" sz="1400" dirty="0" smtClean="0"/>
              <a:t>Bootstrapping</a:t>
            </a:r>
          </a:p>
          <a:p>
            <a:r>
              <a:rPr lang="en-US" sz="1400" dirty="0" smtClean="0"/>
              <a:t>Permutation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4837721" y="1239923"/>
            <a:ext cx="3544279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14246" y="1058387"/>
            <a:ext cx="32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Weiss, Peñalver </a:t>
            </a:r>
            <a:r>
              <a:rPr lang="en-US" sz="1200" b="1" i="1" dirty="0" err="1" smtClean="0"/>
              <a:t>Bernabé</a:t>
            </a:r>
            <a:r>
              <a:rPr lang="en-US" sz="1200" b="1" i="1" dirty="0"/>
              <a:t> </a:t>
            </a:r>
            <a:r>
              <a:rPr lang="en-US" sz="1200" b="1" i="1" dirty="0" smtClean="0"/>
              <a:t>et al (in review)</a:t>
            </a:r>
            <a:endParaRPr lang="en-US" sz="1200" b="1" i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2209800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3400" y="3733800"/>
            <a:ext cx="0" cy="30307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6200000">
            <a:off x="-64200" y="263473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ALCA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64200" y="509470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</a:t>
            </a:r>
            <a:r>
              <a:rPr lang="en-US" b="1" dirty="0" smtClean="0"/>
              <a:t>LCA</a:t>
            </a:r>
            <a:endParaRPr lang="en-US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95251" y="3429000"/>
            <a:ext cx="8970230" cy="35052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251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33400" y="1371600"/>
            <a:ext cx="8194675" cy="5232400"/>
            <a:chOff x="533400" y="1091931"/>
            <a:chExt cx="8195310" cy="5232668"/>
          </a:xfrm>
        </p:grpSpPr>
        <p:pic>
          <p:nvPicPr>
            <p:cNvPr id="48142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6" t="57611" r="4977"/>
            <a:stretch>
              <a:fillRect/>
            </a:stretch>
          </p:blipFill>
          <p:spPr bwMode="auto">
            <a:xfrm>
              <a:off x="533400" y="1091931"/>
              <a:ext cx="8195310" cy="5232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ounded Rectangle 1"/>
            <p:cNvSpPr/>
            <p:nvPr/>
          </p:nvSpPr>
          <p:spPr>
            <a:xfrm>
              <a:off x="533400" y="1091931"/>
              <a:ext cx="533441" cy="431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LCA shows different TF dynamic profiles for </a:t>
            </a:r>
            <a:r>
              <a:rPr dirty="0" err="1"/>
              <a:t>NecB</a:t>
            </a:r>
            <a:r>
              <a:rPr dirty="0"/>
              <a:t> activation of  senescent HDF cells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7239001" y="4552952"/>
            <a:ext cx="1730062" cy="307777"/>
            <a:chOff x="7239000" y="4213860"/>
            <a:chExt cx="1730496" cy="30757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7239000" y="4399479"/>
              <a:ext cx="304877" cy="0"/>
            </a:xfrm>
            <a:prstGeom prst="line">
              <a:avLst/>
            </a:prstGeom>
            <a:ln w="254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41" name="TextBox 10"/>
            <p:cNvSpPr txBox="1">
              <a:spLocks noChangeArrowheads="1"/>
            </p:cNvSpPr>
            <p:nvPr/>
          </p:nvSpPr>
          <p:spPr bwMode="auto">
            <a:xfrm>
              <a:off x="7696200" y="4213860"/>
              <a:ext cx="1273296" cy="30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1400" b="1" dirty="0" smtClean="0">
                  <a:ea typeface="굴림" panose="020B0600000101010101" pitchFamily="50" charset="-127"/>
                </a:rPr>
                <a:t>NT Y Control</a:t>
              </a:r>
              <a:endParaRPr lang="en-US" altLang="ko-KR" sz="1400" b="1" dirty="0">
                <a:ea typeface="굴림" panose="020B0600000101010101" pitchFamily="50" charset="-127"/>
              </a:endParaRPr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7238993" y="4791077"/>
            <a:ext cx="1185079" cy="307777"/>
            <a:chOff x="7239000" y="4463534"/>
            <a:chExt cx="1184282" cy="30757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239000" y="4606317"/>
              <a:ext cx="304595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9" name="TextBox 11"/>
            <p:cNvSpPr txBox="1">
              <a:spLocks noChangeArrowheads="1"/>
            </p:cNvSpPr>
            <p:nvPr/>
          </p:nvSpPr>
          <p:spPr bwMode="auto">
            <a:xfrm>
              <a:off x="7696200" y="4463534"/>
              <a:ext cx="727082" cy="30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1400" b="1" dirty="0" smtClean="0">
                  <a:ea typeface="굴림" panose="020B0600000101010101" pitchFamily="50" charset="-127"/>
                </a:rPr>
                <a:t>Young</a:t>
              </a:r>
              <a:endParaRPr lang="en-US" altLang="ko-KR" sz="1400" b="1" dirty="0">
                <a:ea typeface="굴림" panose="020B0600000101010101" pitchFamily="50" charset="-127"/>
              </a:endParaRPr>
            </a:p>
          </p:txBody>
        </p:sp>
      </p:grp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239006" y="5029202"/>
            <a:ext cx="940100" cy="307777"/>
            <a:chOff x="7239000" y="4690110"/>
            <a:chExt cx="939945" cy="30757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239000" y="4826547"/>
              <a:ext cx="30475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37" name="TextBox 12"/>
            <p:cNvSpPr txBox="1">
              <a:spLocks noChangeArrowheads="1"/>
            </p:cNvSpPr>
            <p:nvPr/>
          </p:nvSpPr>
          <p:spPr bwMode="auto">
            <a:xfrm>
              <a:off x="7696200" y="4690110"/>
              <a:ext cx="482745" cy="30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 sz="1400" b="1" dirty="0" smtClean="0">
                  <a:ea typeface="굴림" panose="020B0600000101010101" pitchFamily="50" charset="-127"/>
                </a:rPr>
                <a:t>Old</a:t>
              </a:r>
              <a:endParaRPr lang="en-US" altLang="ko-KR" sz="1400" b="1" dirty="0">
                <a:ea typeface="굴림" panose="020B0600000101010101" pitchFamily="50" charset="-127"/>
              </a:endParaRPr>
            </a:p>
          </p:txBody>
        </p:sp>
      </p:grpSp>
      <p:pic>
        <p:nvPicPr>
          <p:cNvPr id="4813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/>
          <a:lstStyle/>
          <a:p>
            <a:r>
              <a:rPr lang="en-US" altLang="ko-KR" dirty="0" smtClean="0">
                <a:ea typeface="굴림" panose="020B0600000101010101" pitchFamily="50" charset="-127"/>
              </a:rPr>
              <a:t>Korea Basic Science Institute (KBSI)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532" y="980728"/>
            <a:ext cx="842493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Living Cell array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19200"/>
            <a:ext cx="399387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143000"/>
            <a:ext cx="369150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733800"/>
            <a:ext cx="3575248" cy="2346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3581400"/>
            <a:ext cx="403977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 dirty="0">
                <a:ea typeface="굴림" panose="020B0600000101010101" pitchFamily="50" charset="-127"/>
              </a:rPr>
              <a:t>How does the </a:t>
            </a:r>
            <a:r>
              <a:rPr altLang="ko-KR" dirty="0" smtClean="0">
                <a:ea typeface="굴림" panose="020B0600000101010101" pitchFamily="50" charset="-127"/>
              </a:rPr>
              <a:t>LCA </a:t>
            </a:r>
            <a:r>
              <a:rPr altLang="ko-KR" dirty="0">
                <a:ea typeface="굴림" panose="020B0600000101010101" pitchFamily="50" charset="-127"/>
              </a:rPr>
              <a:t>network look like?</a:t>
            </a:r>
          </a:p>
        </p:txBody>
      </p:sp>
      <p:pic>
        <p:nvPicPr>
          <p:cNvPr id="50179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r="31487" b="58611"/>
          <a:stretch>
            <a:fillRect/>
          </a:stretch>
        </p:blipFill>
        <p:spPr bwMode="auto">
          <a:xfrm>
            <a:off x="3200400" y="990600"/>
            <a:ext cx="4159250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422275" y="1524000"/>
            <a:ext cx="2009775" cy="381000"/>
            <a:chOff x="422910" y="1524000"/>
            <a:chExt cx="2009854" cy="381000"/>
          </a:xfrm>
        </p:grpSpPr>
        <p:sp>
          <p:nvSpPr>
            <p:cNvPr id="2" name="Oval 1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0200" name="TextBox 7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422275" y="2020888"/>
            <a:ext cx="1792288" cy="381000"/>
            <a:chOff x="422910" y="2148959"/>
            <a:chExt cx="1791846" cy="381000"/>
          </a:xfrm>
        </p:grpSpPr>
        <p:sp>
          <p:nvSpPr>
            <p:cNvPr id="5" name="Oval 4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0198" name="TextBox 12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422275" y="2517775"/>
            <a:ext cx="2305050" cy="381000"/>
            <a:chOff x="422910" y="2779514"/>
            <a:chExt cx="2304807" cy="381000"/>
          </a:xfrm>
        </p:grpSpPr>
        <p:sp>
          <p:nvSpPr>
            <p:cNvPr id="6" name="Oval 5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0196" name="TextBox 13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28625" y="3014663"/>
            <a:ext cx="2324100" cy="369887"/>
            <a:chOff x="428625" y="3342741"/>
            <a:chExt cx="2324740" cy="369332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94" name="TextBox 14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428625" y="3500438"/>
            <a:ext cx="2581275" cy="369887"/>
            <a:chOff x="428625" y="3646408"/>
            <a:chExt cx="2581220" cy="36933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8625" y="3809675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192" name="TextBox 15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28625" y="3986213"/>
            <a:ext cx="1144588" cy="368300"/>
            <a:chOff x="428625" y="3985498"/>
            <a:chExt cx="1144930" cy="369332"/>
          </a:xfrm>
        </p:grpSpPr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428625" y="4114445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428625" y="4176531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188" name="TextBox 16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pic>
        <p:nvPicPr>
          <p:cNvPr id="501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60826" y="890726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3"/>
          <p:cNvSpPr txBox="1">
            <a:spLocks noChangeArrowheads="1"/>
          </p:cNvSpPr>
          <p:nvPr/>
        </p:nvSpPr>
        <p:spPr bwMode="auto">
          <a:xfrm>
            <a:off x="256857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0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868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NLCA reveals the most important dynamic hubs</a:t>
            </a:r>
          </a:p>
        </p:txBody>
      </p:sp>
      <p:pic>
        <p:nvPicPr>
          <p:cNvPr id="51204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r="30229" b="58749"/>
          <a:stretch>
            <a:fillRect/>
          </a:stretch>
        </p:blipFill>
        <p:spPr bwMode="auto">
          <a:xfrm>
            <a:off x="3200400" y="1600200"/>
            <a:ext cx="3675063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6"/>
          <p:cNvSpPr txBox="1">
            <a:spLocks noChangeArrowheads="1"/>
          </p:cNvSpPr>
          <p:nvPr/>
        </p:nvSpPr>
        <p:spPr bwMode="auto">
          <a:xfrm>
            <a:off x="614362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1</a:t>
            </a:r>
          </a:p>
        </p:txBody>
      </p:sp>
      <p:cxnSp>
        <p:nvCxnSpPr>
          <p:cNvPr id="5" name="Straight Arrow Connector 4"/>
          <p:cNvCxnSpPr>
            <a:stCxn id="51202" idx="3"/>
            <a:endCxn id="51205" idx="1"/>
          </p:cNvCxnSpPr>
          <p:nvPr/>
        </p:nvCxnSpPr>
        <p:spPr>
          <a:xfrm>
            <a:off x="3575050" y="1373188"/>
            <a:ext cx="2568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2275" y="1970088"/>
            <a:ext cx="2009775" cy="381000"/>
            <a:chOff x="422910" y="1524000"/>
            <a:chExt cx="2009854" cy="381000"/>
          </a:xfrm>
        </p:grpSpPr>
        <p:sp>
          <p:nvSpPr>
            <p:cNvPr id="10" name="Oval 9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1227" name="TextBox 11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22275" y="2466975"/>
            <a:ext cx="1792288" cy="381000"/>
            <a:chOff x="422910" y="2148959"/>
            <a:chExt cx="1791846" cy="381000"/>
          </a:xfrm>
        </p:grpSpPr>
        <p:sp>
          <p:nvSpPr>
            <p:cNvPr id="14" name="Oval 13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1225" name="TextBox 14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2275" y="2963863"/>
            <a:ext cx="2305050" cy="381000"/>
            <a:chOff x="422910" y="2779514"/>
            <a:chExt cx="2304807" cy="381000"/>
          </a:xfrm>
        </p:grpSpPr>
        <p:sp>
          <p:nvSpPr>
            <p:cNvPr id="17" name="Oval 16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1223" name="TextBox 17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28625" y="3460750"/>
            <a:ext cx="2324100" cy="369888"/>
            <a:chOff x="428625" y="3342741"/>
            <a:chExt cx="2324740" cy="36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21" name="TextBox 20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28625" y="3946525"/>
            <a:ext cx="2581275" cy="368300"/>
            <a:chOff x="428625" y="3646408"/>
            <a:chExt cx="2581220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28625" y="3810379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19" name="TextBox 23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9" name="Group 24"/>
          <p:cNvGrpSpPr>
            <a:grpSpLocks/>
          </p:cNvGrpSpPr>
          <p:nvPr/>
        </p:nvGrpSpPr>
        <p:grpSpPr bwMode="auto">
          <a:xfrm>
            <a:off x="428625" y="4430713"/>
            <a:ext cx="1144588" cy="369887"/>
            <a:chOff x="428625" y="3985498"/>
            <a:chExt cx="1144930" cy="369332"/>
          </a:xfrm>
        </p:grpSpPr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428625" y="4115478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28625" y="4175712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215" name="TextBox 26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pic>
        <p:nvPicPr>
          <p:cNvPr id="512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191000" y="1399401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r="27531" b="58749"/>
          <a:stretch>
            <a:fillRect/>
          </a:stretch>
        </p:blipFill>
        <p:spPr bwMode="auto">
          <a:xfrm>
            <a:off x="3200400" y="1600200"/>
            <a:ext cx="3900488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5"/>
          <p:cNvSpPr txBox="1">
            <a:spLocks noChangeArrowheads="1"/>
          </p:cNvSpPr>
          <p:nvPr/>
        </p:nvSpPr>
        <p:spPr bwMode="auto">
          <a:xfrm>
            <a:off x="256857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1</a:t>
            </a:r>
          </a:p>
        </p:txBody>
      </p:sp>
      <p:sp>
        <p:nvSpPr>
          <p:cNvPr id="53252" name="TextBox 6"/>
          <p:cNvSpPr txBox="1">
            <a:spLocks noChangeArrowheads="1"/>
          </p:cNvSpPr>
          <p:nvPr/>
        </p:nvSpPr>
        <p:spPr bwMode="auto">
          <a:xfrm>
            <a:off x="614362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3</a:t>
            </a:r>
          </a:p>
        </p:txBody>
      </p:sp>
      <p:cxnSp>
        <p:nvCxnSpPr>
          <p:cNvPr id="9" name="Straight Arrow Connector 8"/>
          <p:cNvCxnSpPr>
            <a:stCxn id="53251" idx="3"/>
            <a:endCxn id="53252" idx="1"/>
          </p:cNvCxnSpPr>
          <p:nvPr/>
        </p:nvCxnSpPr>
        <p:spPr>
          <a:xfrm>
            <a:off x="3575050" y="1373188"/>
            <a:ext cx="2568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275" y="1970088"/>
            <a:ext cx="2009775" cy="381000"/>
            <a:chOff x="422910" y="1524000"/>
            <a:chExt cx="2009854" cy="381000"/>
          </a:xfrm>
        </p:grpSpPr>
        <p:sp>
          <p:nvSpPr>
            <p:cNvPr id="10" name="Oval 9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3275" name="TextBox 11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422275" y="2466975"/>
            <a:ext cx="1792288" cy="381000"/>
            <a:chOff x="422910" y="2148959"/>
            <a:chExt cx="1791846" cy="381000"/>
          </a:xfrm>
        </p:grpSpPr>
        <p:sp>
          <p:nvSpPr>
            <p:cNvPr id="15" name="Oval 14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3273" name="TextBox 15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422275" y="2963863"/>
            <a:ext cx="2305050" cy="381000"/>
            <a:chOff x="422910" y="2779514"/>
            <a:chExt cx="2304807" cy="381000"/>
          </a:xfrm>
        </p:grpSpPr>
        <p:sp>
          <p:nvSpPr>
            <p:cNvPr id="18" name="Oval 17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3271" name="TextBox 18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428625" y="3460750"/>
            <a:ext cx="2324100" cy="369888"/>
            <a:chOff x="428625" y="3342741"/>
            <a:chExt cx="2324740" cy="369332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69" name="TextBox 21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28625" y="3946525"/>
            <a:ext cx="2581275" cy="368300"/>
            <a:chOff x="428625" y="3646408"/>
            <a:chExt cx="2581220" cy="36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8625" y="3810379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267" name="TextBox 24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28625" y="4430713"/>
            <a:ext cx="1144588" cy="369887"/>
            <a:chOff x="428625" y="3985498"/>
            <a:chExt cx="1144930" cy="369332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428625" y="4115478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28625" y="4175712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263" name="TextBox 27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sp>
        <p:nvSpPr>
          <p:cNvPr id="33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868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NLCA reveals the most important dynamic hubs</a:t>
            </a:r>
          </a:p>
        </p:txBody>
      </p:sp>
      <p:pic>
        <p:nvPicPr>
          <p:cNvPr id="5326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18641" y="1399401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5"/>
          <p:cNvSpPr txBox="1">
            <a:spLocks noChangeArrowheads="1"/>
          </p:cNvSpPr>
          <p:nvPr/>
        </p:nvSpPr>
        <p:spPr bwMode="auto">
          <a:xfrm>
            <a:off x="256857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3</a:t>
            </a:r>
          </a:p>
        </p:txBody>
      </p:sp>
      <p:sp>
        <p:nvSpPr>
          <p:cNvPr id="54275" name="TextBox 6"/>
          <p:cNvSpPr txBox="1">
            <a:spLocks noChangeArrowheads="1"/>
          </p:cNvSpPr>
          <p:nvPr/>
        </p:nvSpPr>
        <p:spPr bwMode="auto">
          <a:xfrm>
            <a:off x="614362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5</a:t>
            </a:r>
          </a:p>
        </p:txBody>
      </p:sp>
      <p:cxnSp>
        <p:nvCxnSpPr>
          <p:cNvPr id="9" name="Straight Arrow Connector 8"/>
          <p:cNvCxnSpPr>
            <a:stCxn id="54274" idx="3"/>
            <a:endCxn id="54275" idx="1"/>
          </p:cNvCxnSpPr>
          <p:nvPr/>
        </p:nvCxnSpPr>
        <p:spPr>
          <a:xfrm>
            <a:off x="3575050" y="1373188"/>
            <a:ext cx="2568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81350" y="1590675"/>
            <a:ext cx="3724275" cy="4429125"/>
            <a:chOff x="3181349" y="1524000"/>
            <a:chExt cx="3724275" cy="4429125"/>
          </a:xfrm>
        </p:grpSpPr>
        <p:pic>
          <p:nvPicPr>
            <p:cNvPr id="54300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2" t="2" r="29420" b="59227"/>
            <a:stretch>
              <a:fillRect/>
            </a:stretch>
          </p:blipFill>
          <p:spPr bwMode="auto">
            <a:xfrm>
              <a:off x="3181349" y="1524000"/>
              <a:ext cx="3724275" cy="442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575049" y="1604963"/>
              <a:ext cx="387350" cy="3000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61099" y="1616075"/>
              <a:ext cx="385763" cy="3000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22275" y="1970088"/>
            <a:ext cx="2009775" cy="381000"/>
            <a:chOff x="422910" y="1524000"/>
            <a:chExt cx="2009854" cy="381000"/>
          </a:xfrm>
        </p:grpSpPr>
        <p:sp>
          <p:nvSpPr>
            <p:cNvPr id="14" name="Oval 13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4299" name="TextBox 14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22275" y="2466975"/>
            <a:ext cx="1792288" cy="381000"/>
            <a:chOff x="422910" y="2148959"/>
            <a:chExt cx="1791846" cy="381000"/>
          </a:xfrm>
        </p:grpSpPr>
        <p:sp>
          <p:nvSpPr>
            <p:cNvPr id="17" name="Oval 16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4297" name="TextBox 17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422275" y="2963863"/>
            <a:ext cx="2305050" cy="381000"/>
            <a:chOff x="422910" y="2779514"/>
            <a:chExt cx="2304807" cy="381000"/>
          </a:xfrm>
        </p:grpSpPr>
        <p:sp>
          <p:nvSpPr>
            <p:cNvPr id="20" name="Oval 19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4295" name="TextBox 20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428625" y="3460750"/>
            <a:ext cx="2324100" cy="369888"/>
            <a:chOff x="428625" y="3342741"/>
            <a:chExt cx="2324740" cy="369332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93" name="TextBox 23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428625" y="3946525"/>
            <a:ext cx="2581275" cy="368300"/>
            <a:chOff x="428625" y="3646408"/>
            <a:chExt cx="2581220" cy="369332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28625" y="3810379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291" name="TextBox 26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11" name="Group 27"/>
          <p:cNvGrpSpPr>
            <a:grpSpLocks/>
          </p:cNvGrpSpPr>
          <p:nvPr/>
        </p:nvGrpSpPr>
        <p:grpSpPr bwMode="auto">
          <a:xfrm>
            <a:off x="428625" y="4430713"/>
            <a:ext cx="1144588" cy="369887"/>
            <a:chOff x="428625" y="3985498"/>
            <a:chExt cx="1144930" cy="369332"/>
          </a:xfrm>
        </p:grpSpPr>
        <p:grpSp>
          <p:nvGrpSpPr>
            <p:cNvPr id="12" name="Group 28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28625" y="4115478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28625" y="4175712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87" name="TextBox 29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sp>
        <p:nvSpPr>
          <p:cNvPr id="35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868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NLCA reveals the most important dynamic hubs</a:t>
            </a:r>
          </a:p>
        </p:txBody>
      </p:sp>
      <p:pic>
        <p:nvPicPr>
          <p:cNvPr id="5428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191000" y="1371600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256857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5</a:t>
            </a:r>
          </a:p>
        </p:txBody>
      </p:sp>
      <p:sp>
        <p:nvSpPr>
          <p:cNvPr id="55299" name="TextBox 8"/>
          <p:cNvSpPr txBox="1">
            <a:spLocks noChangeArrowheads="1"/>
          </p:cNvSpPr>
          <p:nvPr/>
        </p:nvSpPr>
        <p:spPr bwMode="auto">
          <a:xfrm>
            <a:off x="614362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7</a:t>
            </a:r>
          </a:p>
        </p:txBody>
      </p:sp>
      <p:cxnSp>
        <p:nvCxnSpPr>
          <p:cNvPr id="10" name="Straight Arrow Connector 9"/>
          <p:cNvCxnSpPr>
            <a:stCxn id="55298" idx="3"/>
            <a:endCxn id="55299" idx="1"/>
          </p:cNvCxnSpPr>
          <p:nvPr/>
        </p:nvCxnSpPr>
        <p:spPr>
          <a:xfrm>
            <a:off x="3575050" y="1373188"/>
            <a:ext cx="2568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3124200" y="1582738"/>
            <a:ext cx="3749675" cy="4498975"/>
            <a:chOff x="3124200" y="1582459"/>
            <a:chExt cx="3750189" cy="4498758"/>
          </a:xfrm>
        </p:grpSpPr>
        <p:pic>
          <p:nvPicPr>
            <p:cNvPr id="55325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3" r="29330" b="58749"/>
            <a:stretch>
              <a:fillRect/>
            </a:stretch>
          </p:blipFill>
          <p:spPr bwMode="auto">
            <a:xfrm>
              <a:off x="3124200" y="1600200"/>
              <a:ext cx="3750189" cy="4481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300437" y="1604683"/>
              <a:ext cx="738288" cy="45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28109" y="1582459"/>
              <a:ext cx="738289" cy="4524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22275" y="1970088"/>
            <a:ext cx="2009775" cy="381000"/>
            <a:chOff x="422910" y="1524000"/>
            <a:chExt cx="2009854" cy="381000"/>
          </a:xfrm>
        </p:grpSpPr>
        <p:sp>
          <p:nvSpPr>
            <p:cNvPr id="15" name="Oval 14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5324" name="TextBox 15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22275" y="2466975"/>
            <a:ext cx="1792288" cy="381000"/>
            <a:chOff x="422910" y="2148959"/>
            <a:chExt cx="1791846" cy="381000"/>
          </a:xfrm>
        </p:grpSpPr>
        <p:sp>
          <p:nvSpPr>
            <p:cNvPr id="18" name="Oval 17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5322" name="TextBox 18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422275" y="2963863"/>
            <a:ext cx="2305050" cy="381000"/>
            <a:chOff x="422910" y="2779514"/>
            <a:chExt cx="2304807" cy="381000"/>
          </a:xfrm>
        </p:grpSpPr>
        <p:sp>
          <p:nvSpPr>
            <p:cNvPr id="21" name="Oval 20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5320" name="TextBox 21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28625" y="3460750"/>
            <a:ext cx="2324100" cy="369888"/>
            <a:chOff x="428625" y="3342741"/>
            <a:chExt cx="2324740" cy="3693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318" name="TextBox 24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428625" y="3946525"/>
            <a:ext cx="2581275" cy="368300"/>
            <a:chOff x="428625" y="3646408"/>
            <a:chExt cx="2581220" cy="369332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28625" y="3810379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316" name="TextBox 27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9" name="Group 28"/>
          <p:cNvGrpSpPr>
            <a:grpSpLocks/>
          </p:cNvGrpSpPr>
          <p:nvPr/>
        </p:nvGrpSpPr>
        <p:grpSpPr bwMode="auto">
          <a:xfrm>
            <a:off x="428625" y="4430713"/>
            <a:ext cx="1144588" cy="369887"/>
            <a:chOff x="428625" y="3985498"/>
            <a:chExt cx="1144930" cy="369332"/>
          </a:xfrm>
        </p:grpSpPr>
        <p:grpSp>
          <p:nvGrpSpPr>
            <p:cNvPr id="11" name="Group 29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428625" y="4115478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28625" y="4175712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312" name="TextBox 30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sp>
        <p:nvSpPr>
          <p:cNvPr id="55308" name="TextBox 4"/>
          <p:cNvSpPr txBox="1">
            <a:spLocks noChangeArrowheads="1"/>
          </p:cNvSpPr>
          <p:nvPr/>
        </p:nvSpPr>
        <p:spPr bwMode="auto">
          <a:xfrm>
            <a:off x="6781800" y="2941638"/>
            <a:ext cx="22701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b="1">
                <a:ea typeface="굴림" panose="020B0600000101010101" pitchFamily="50" charset="-127"/>
              </a:rPr>
              <a:t>E2F1 and YY1 are key reporter constructs in the re-wiring process according to the model</a:t>
            </a:r>
          </a:p>
        </p:txBody>
      </p:sp>
      <p:sp>
        <p:nvSpPr>
          <p:cNvPr id="36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868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NLCA reveals the most important dynamic hubs</a:t>
            </a:r>
          </a:p>
        </p:txBody>
      </p:sp>
      <p:pic>
        <p:nvPicPr>
          <p:cNvPr id="553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191000" y="1399401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3" r="31487" b="58611"/>
          <a:stretch>
            <a:fillRect/>
          </a:stretch>
        </p:blipFill>
        <p:spPr bwMode="auto">
          <a:xfrm>
            <a:off x="3251200" y="1604963"/>
            <a:ext cx="34544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Box 6"/>
          <p:cNvSpPr txBox="1">
            <a:spLocks noChangeArrowheads="1"/>
          </p:cNvSpPr>
          <p:nvPr/>
        </p:nvSpPr>
        <p:spPr bwMode="auto">
          <a:xfrm>
            <a:off x="2568575" y="1143000"/>
            <a:ext cx="1006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7</a:t>
            </a:r>
          </a:p>
        </p:txBody>
      </p:sp>
      <p:sp>
        <p:nvSpPr>
          <p:cNvPr id="57348" name="TextBox 8"/>
          <p:cNvSpPr txBox="1">
            <a:spLocks noChangeArrowheads="1"/>
          </p:cNvSpPr>
          <p:nvPr/>
        </p:nvSpPr>
        <p:spPr bwMode="auto">
          <a:xfrm>
            <a:off x="6143625" y="1143000"/>
            <a:ext cx="1179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 b="1">
                <a:ea typeface="굴림" panose="020B0600000101010101" pitchFamily="50" charset="-127"/>
              </a:rPr>
              <a:t>Day 10</a:t>
            </a:r>
          </a:p>
        </p:txBody>
      </p:sp>
      <p:cxnSp>
        <p:nvCxnSpPr>
          <p:cNvPr id="10" name="Straight Arrow Connector 9"/>
          <p:cNvCxnSpPr>
            <a:stCxn id="57347" idx="3"/>
            <a:endCxn id="57348" idx="1"/>
          </p:cNvCxnSpPr>
          <p:nvPr/>
        </p:nvCxnSpPr>
        <p:spPr>
          <a:xfrm>
            <a:off x="3575050" y="1373188"/>
            <a:ext cx="25685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22275" y="1970088"/>
            <a:ext cx="2009775" cy="381000"/>
            <a:chOff x="422910" y="1524000"/>
            <a:chExt cx="2009854" cy="381000"/>
          </a:xfrm>
        </p:grpSpPr>
        <p:sp>
          <p:nvSpPr>
            <p:cNvPr id="13" name="Oval 12"/>
            <p:cNvSpPr/>
            <p:nvPr/>
          </p:nvSpPr>
          <p:spPr>
            <a:xfrm>
              <a:off x="422910" y="1524000"/>
              <a:ext cx="381015" cy="38100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7371" name="TextBox 13"/>
            <p:cNvSpPr txBox="1">
              <a:spLocks noChangeArrowheads="1"/>
            </p:cNvSpPr>
            <p:nvPr/>
          </p:nvSpPr>
          <p:spPr bwMode="auto">
            <a:xfrm>
              <a:off x="914400" y="1529834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Up-regulated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22275" y="2466975"/>
            <a:ext cx="1792288" cy="381000"/>
            <a:chOff x="422910" y="2148959"/>
            <a:chExt cx="1791846" cy="381000"/>
          </a:xfrm>
        </p:grpSpPr>
        <p:sp>
          <p:nvSpPr>
            <p:cNvPr id="16" name="Oval 15"/>
            <p:cNvSpPr/>
            <p:nvPr/>
          </p:nvSpPr>
          <p:spPr>
            <a:xfrm>
              <a:off x="422910" y="2148959"/>
              <a:ext cx="380906" cy="3810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7369" name="TextBox 16"/>
            <p:cNvSpPr txBox="1">
              <a:spLocks noChangeArrowheads="1"/>
            </p:cNvSpPr>
            <p:nvPr/>
          </p:nvSpPr>
          <p:spPr bwMode="auto">
            <a:xfrm>
              <a:off x="914400" y="2154793"/>
              <a:ext cx="130035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No change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422275" y="2963863"/>
            <a:ext cx="2305050" cy="381000"/>
            <a:chOff x="422910" y="2779514"/>
            <a:chExt cx="2304807" cy="381000"/>
          </a:xfrm>
        </p:grpSpPr>
        <p:sp>
          <p:nvSpPr>
            <p:cNvPr id="19" name="Oval 18"/>
            <p:cNvSpPr/>
            <p:nvPr/>
          </p:nvSpPr>
          <p:spPr>
            <a:xfrm>
              <a:off x="422910" y="2779514"/>
              <a:ext cx="380960" cy="38100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endParaRPr lang="en-US" altLang="ko-KR" sz="3200">
                <a:solidFill>
                  <a:srgbClr val="FFFFFF"/>
                </a:solidFill>
                <a:ea typeface="굴림" panose="020B0600000101010101" pitchFamily="50" charset="-127"/>
              </a:endParaRPr>
            </a:p>
          </p:txBody>
        </p:sp>
        <p:sp>
          <p:nvSpPr>
            <p:cNvPr id="57367" name="TextBox 19"/>
            <p:cNvSpPr txBox="1">
              <a:spLocks noChangeArrowheads="1"/>
            </p:cNvSpPr>
            <p:nvPr/>
          </p:nvSpPr>
          <p:spPr bwMode="auto">
            <a:xfrm>
              <a:off x="914400" y="2785348"/>
              <a:ext cx="181331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Down-regulated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428625" y="3460750"/>
            <a:ext cx="2324100" cy="369888"/>
            <a:chOff x="428625" y="3342741"/>
            <a:chExt cx="2324740" cy="369332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428625" y="3504423"/>
              <a:ext cx="38110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65" name="TextBox 22"/>
            <p:cNvSpPr txBox="1">
              <a:spLocks noChangeArrowheads="1"/>
            </p:cNvSpPr>
            <p:nvPr/>
          </p:nvSpPr>
          <p:spPr bwMode="auto">
            <a:xfrm>
              <a:off x="914400" y="3342741"/>
              <a:ext cx="18389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Prior knowledge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28625" y="3946525"/>
            <a:ext cx="2581275" cy="368300"/>
            <a:chOff x="428625" y="3646408"/>
            <a:chExt cx="2581220" cy="36933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8625" y="3810379"/>
              <a:ext cx="38099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363" name="TextBox 25"/>
            <p:cNvSpPr txBox="1">
              <a:spLocks noChangeArrowheads="1"/>
            </p:cNvSpPr>
            <p:nvPr/>
          </p:nvSpPr>
          <p:spPr bwMode="auto">
            <a:xfrm>
              <a:off x="914400" y="3646408"/>
              <a:ext cx="20954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Inference methods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428625" y="4430713"/>
            <a:ext cx="1144588" cy="369887"/>
            <a:chOff x="428625" y="3985498"/>
            <a:chExt cx="1144930" cy="369332"/>
          </a:xfrm>
        </p:grpSpPr>
        <p:grpSp>
          <p:nvGrpSpPr>
            <p:cNvPr id="8" name="Group 27"/>
            <p:cNvGrpSpPr>
              <a:grpSpLocks/>
            </p:cNvGrpSpPr>
            <p:nvPr/>
          </p:nvGrpSpPr>
          <p:grpSpPr bwMode="auto">
            <a:xfrm>
              <a:off x="428625" y="4114800"/>
              <a:ext cx="381000" cy="60960"/>
              <a:chOff x="428625" y="4114800"/>
              <a:chExt cx="381000" cy="6096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428625" y="4115478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28625" y="4175712"/>
                <a:ext cx="381114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359" name="TextBox 28"/>
            <p:cNvSpPr txBox="1">
              <a:spLocks noChangeArrowheads="1"/>
            </p:cNvSpPr>
            <p:nvPr/>
          </p:nvSpPr>
          <p:spPr bwMode="auto">
            <a:xfrm>
              <a:off x="914400" y="3985498"/>
              <a:ext cx="6591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ko-KR">
                  <a:ea typeface="굴림" panose="020B0600000101010101" pitchFamily="50" charset="-127"/>
                </a:rPr>
                <a:t>Both</a:t>
              </a:r>
            </a:p>
          </p:txBody>
        </p:sp>
      </p:grpSp>
      <p:sp>
        <p:nvSpPr>
          <p:cNvPr id="34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686800" cy="8382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NLCA reveals the most important dynamic hubs</a:t>
            </a:r>
          </a:p>
        </p:txBody>
      </p:sp>
      <p:pic>
        <p:nvPicPr>
          <p:cNvPr id="5735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18641" y="1399401"/>
            <a:ext cx="1724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Young       </a:t>
            </a:r>
            <a:r>
              <a:rPr lang="en-US" altLang="ko-KR" sz="1200" b="1" dirty="0" err="1" smtClean="0"/>
              <a:t>Sensecent</a:t>
            </a:r>
            <a:endParaRPr lang="ko-KR" altLang="en-US" sz="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dirty="0"/>
              <a:t>Different phenotypes, different dynamic networks</a:t>
            </a:r>
          </a:p>
        </p:txBody>
      </p:sp>
      <p:pic>
        <p:nvPicPr>
          <p:cNvPr id="58371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" t="2631" b="75694"/>
          <a:stretch>
            <a:fillRect/>
          </a:stretch>
        </p:blipFill>
        <p:spPr bwMode="auto">
          <a:xfrm>
            <a:off x="971550" y="1219200"/>
            <a:ext cx="80962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22"/>
          <a:stretch>
            <a:fillRect/>
          </a:stretch>
        </p:blipFill>
        <p:spPr bwMode="auto">
          <a:xfrm>
            <a:off x="685800" y="4078288"/>
            <a:ext cx="8394700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838200" y="3586163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0</a:t>
            </a:r>
          </a:p>
        </p:txBody>
      </p:sp>
      <p:sp>
        <p:nvSpPr>
          <p:cNvPr id="58374" name="TextBox 3"/>
          <p:cNvSpPr txBox="1">
            <a:spLocks noChangeArrowheads="1"/>
          </p:cNvSpPr>
          <p:nvPr/>
        </p:nvSpPr>
        <p:spPr bwMode="auto">
          <a:xfrm>
            <a:off x="58738" y="944563"/>
            <a:ext cx="6265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600" b="1" dirty="0" err="1">
                <a:ea typeface="굴림" panose="020B0600000101010101" pitchFamily="50" charset="-127"/>
              </a:rPr>
              <a:t>Nec.B</a:t>
            </a:r>
            <a:r>
              <a:rPr lang="en-US" altLang="ko-KR" sz="1600" b="1" dirty="0">
                <a:ea typeface="굴림" panose="020B0600000101010101" pitchFamily="50" charset="-127"/>
              </a:rPr>
              <a:t> activation in Senescent HDF </a:t>
            </a:r>
          </a:p>
        </p:txBody>
      </p:sp>
      <p:sp>
        <p:nvSpPr>
          <p:cNvPr id="58375" name="TextBox 18"/>
          <p:cNvSpPr txBox="1">
            <a:spLocks noChangeArrowheads="1"/>
          </p:cNvSpPr>
          <p:nvPr/>
        </p:nvSpPr>
        <p:spPr bwMode="auto">
          <a:xfrm>
            <a:off x="3810000" y="3581400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3</a:t>
            </a:r>
          </a:p>
        </p:txBody>
      </p:sp>
      <p:sp>
        <p:nvSpPr>
          <p:cNvPr id="58376" name="TextBox 19"/>
          <p:cNvSpPr txBox="1">
            <a:spLocks noChangeArrowheads="1"/>
          </p:cNvSpPr>
          <p:nvPr/>
        </p:nvSpPr>
        <p:spPr bwMode="auto">
          <a:xfrm>
            <a:off x="2200275" y="3586163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1</a:t>
            </a:r>
          </a:p>
        </p:txBody>
      </p:sp>
      <p:sp>
        <p:nvSpPr>
          <p:cNvPr id="58377" name="TextBox 20"/>
          <p:cNvSpPr txBox="1">
            <a:spLocks noChangeArrowheads="1"/>
          </p:cNvSpPr>
          <p:nvPr/>
        </p:nvSpPr>
        <p:spPr bwMode="auto">
          <a:xfrm>
            <a:off x="5375275" y="3586163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5</a:t>
            </a:r>
          </a:p>
        </p:txBody>
      </p:sp>
      <p:sp>
        <p:nvSpPr>
          <p:cNvPr id="58378" name="TextBox 21"/>
          <p:cNvSpPr txBox="1">
            <a:spLocks noChangeArrowheads="1"/>
          </p:cNvSpPr>
          <p:nvPr/>
        </p:nvSpPr>
        <p:spPr bwMode="auto">
          <a:xfrm>
            <a:off x="7000875" y="3586163"/>
            <a:ext cx="65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7</a:t>
            </a:r>
          </a:p>
        </p:txBody>
      </p:sp>
      <p:sp>
        <p:nvSpPr>
          <p:cNvPr id="58379" name="TextBox 22"/>
          <p:cNvSpPr txBox="1">
            <a:spLocks noChangeArrowheads="1"/>
          </p:cNvSpPr>
          <p:nvPr/>
        </p:nvSpPr>
        <p:spPr bwMode="auto">
          <a:xfrm>
            <a:off x="8372475" y="3586163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400">
                <a:ea typeface="굴림" panose="020B0600000101010101" pitchFamily="50" charset="-127"/>
              </a:rPr>
              <a:t>Day 10</a:t>
            </a:r>
          </a:p>
        </p:txBody>
      </p:sp>
      <p:cxnSp>
        <p:nvCxnSpPr>
          <p:cNvPr id="10" name="Straight Arrow Connector 9"/>
          <p:cNvCxnSpPr>
            <a:stCxn id="58373" idx="3"/>
            <a:endCxn id="58376" idx="1"/>
          </p:cNvCxnSpPr>
          <p:nvPr/>
        </p:nvCxnSpPr>
        <p:spPr>
          <a:xfrm>
            <a:off x="1490663" y="3740150"/>
            <a:ext cx="7096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8376" idx="3"/>
            <a:endCxn id="58375" idx="1"/>
          </p:cNvCxnSpPr>
          <p:nvPr/>
        </p:nvCxnSpPr>
        <p:spPr>
          <a:xfrm flipV="1">
            <a:off x="2852738" y="3735388"/>
            <a:ext cx="957262" cy="47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8375" idx="3"/>
            <a:endCxn id="58377" idx="1"/>
          </p:cNvCxnSpPr>
          <p:nvPr/>
        </p:nvCxnSpPr>
        <p:spPr>
          <a:xfrm>
            <a:off x="4462463" y="3735388"/>
            <a:ext cx="912812" cy="47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8377" idx="3"/>
            <a:endCxn id="58378" idx="1"/>
          </p:cNvCxnSpPr>
          <p:nvPr/>
        </p:nvCxnSpPr>
        <p:spPr>
          <a:xfrm>
            <a:off x="6027738" y="3740150"/>
            <a:ext cx="9731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8378" idx="3"/>
            <a:endCxn id="58379" idx="1"/>
          </p:cNvCxnSpPr>
          <p:nvPr/>
        </p:nvCxnSpPr>
        <p:spPr>
          <a:xfrm>
            <a:off x="7653338" y="3740150"/>
            <a:ext cx="71913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846263" y="51054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846263" y="44196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370263" y="51054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370263" y="44196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970463" y="51054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70463" y="44196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570663" y="51054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570663" y="44196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170863" y="51054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170863" y="4419600"/>
            <a:ext cx="134937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95" name="TextBox 45"/>
          <p:cNvSpPr txBox="1">
            <a:spLocks noChangeArrowheads="1"/>
          </p:cNvSpPr>
          <p:nvPr/>
        </p:nvSpPr>
        <p:spPr bwMode="auto">
          <a:xfrm>
            <a:off x="0" y="3886200"/>
            <a:ext cx="6265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600" b="1" dirty="0" err="1">
                <a:ea typeface="굴림" panose="020B0600000101010101" pitchFamily="50" charset="-127"/>
              </a:rPr>
              <a:t>Nec.B</a:t>
            </a:r>
            <a:r>
              <a:rPr lang="en-US" altLang="ko-KR" sz="1600" b="1" dirty="0">
                <a:ea typeface="굴림" panose="020B0600000101010101" pitchFamily="50" charset="-127"/>
              </a:rPr>
              <a:t> activation in Young HDF </a:t>
            </a:r>
          </a:p>
        </p:txBody>
      </p:sp>
      <p:pic>
        <p:nvPicPr>
          <p:cNvPr id="5839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헤드라인M" pitchFamily="18" charset="-127"/>
                <a:ea typeface="HY헤드라인M" pitchFamily="18" charset="-127"/>
                <a:cs typeface="Times New Roman" panose="02020603050405020304" pitchFamily="18" charset="0"/>
              </a:rPr>
              <a:t>The validation of YY1 expression </a:t>
            </a:r>
            <a:endParaRPr lang="ko-KR" altLang="en-US" dirty="0"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77"/>
          <p:cNvGrpSpPr/>
          <p:nvPr/>
        </p:nvGrpSpPr>
        <p:grpSpPr>
          <a:xfrm>
            <a:off x="152400" y="1451973"/>
            <a:ext cx="2514600" cy="2686561"/>
            <a:chOff x="152400" y="1504438"/>
            <a:chExt cx="2514600" cy="2686561"/>
          </a:xfrm>
        </p:grpSpPr>
        <p:pic>
          <p:nvPicPr>
            <p:cNvPr id="56" name="Picture 4"/>
            <p:cNvPicPr>
              <a:picLocks noChangeAspect="1" noChangeArrowheads="1"/>
            </p:cNvPicPr>
            <p:nvPr/>
          </p:nvPicPr>
          <p:blipFill>
            <a:blip r:embed="rId3" cstate="print">
              <a:lum bright="20000"/>
            </a:blip>
            <a:srcRect t="4893" r="49651"/>
            <a:stretch>
              <a:fillRect/>
            </a:stretch>
          </p:blipFill>
          <p:spPr bwMode="auto">
            <a:xfrm>
              <a:off x="541713" y="2575809"/>
              <a:ext cx="1179657" cy="2986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7" name="TextBox 56"/>
            <p:cNvSpPr txBox="1"/>
            <p:nvPr/>
          </p:nvSpPr>
          <p:spPr>
            <a:xfrm>
              <a:off x="1834716" y="2568754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Bcl-xL</a:t>
              </a:r>
              <a:endParaRPr lang="en-US" altLang="ko-KR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34173" y="1960970"/>
              <a:ext cx="1956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Ctl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    24      48 (h)</a:t>
              </a:r>
              <a:endParaRPr lang="ko-KR" altLang="en-US" sz="9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t="1457" r="48292"/>
            <a:stretch>
              <a:fillRect/>
            </a:stretch>
          </p:blipFill>
          <p:spPr bwMode="auto">
            <a:xfrm>
              <a:off x="541713" y="2913087"/>
              <a:ext cx="1179657" cy="2867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0" name="TextBox 59"/>
            <p:cNvSpPr txBox="1"/>
            <p:nvPr/>
          </p:nvSpPr>
          <p:spPr>
            <a:xfrm>
              <a:off x="1834716" y="2898262"/>
              <a:ext cx="50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Bcl2</a:t>
              </a:r>
            </a:p>
          </p:txBody>
        </p:sp>
        <p:pic>
          <p:nvPicPr>
            <p:cNvPr id="63" name="Picture 8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 l="26621" t="24612" r="21776" b="41304"/>
            <a:stretch>
              <a:fillRect/>
            </a:stretch>
          </p:blipFill>
          <p:spPr bwMode="auto">
            <a:xfrm flipH="1">
              <a:off x="533400" y="3245370"/>
              <a:ext cx="1187970" cy="2853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4" name="TextBox 63"/>
            <p:cNvSpPr txBox="1"/>
            <p:nvPr/>
          </p:nvSpPr>
          <p:spPr>
            <a:xfrm>
              <a:off x="1834716" y="3222885"/>
              <a:ext cx="7560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pSTAT3</a:t>
              </a:r>
            </a:p>
          </p:txBody>
        </p:sp>
        <p:pic>
          <p:nvPicPr>
            <p:cNvPr id="65" name="Picture 2"/>
            <p:cNvPicPr preferRelativeResize="0">
              <a:picLocks noChangeArrowheads="1"/>
            </p:cNvPicPr>
            <p:nvPr/>
          </p:nvPicPr>
          <p:blipFill>
            <a:blip r:embed="rId6" cstate="print"/>
            <a:srcRect l="13950" t="37108" r="58484" b="8706"/>
            <a:stretch>
              <a:fillRect/>
            </a:stretch>
          </p:blipFill>
          <p:spPr bwMode="auto">
            <a:xfrm>
              <a:off x="533400" y="3573382"/>
              <a:ext cx="1187153" cy="2815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6" name="TextBox 65"/>
            <p:cNvSpPr txBox="1"/>
            <p:nvPr/>
          </p:nvSpPr>
          <p:spPr>
            <a:xfrm>
              <a:off x="1834716" y="3550170"/>
              <a:ext cx="72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STAT3</a:t>
              </a:r>
            </a:p>
          </p:txBody>
        </p:sp>
        <p:pic>
          <p:nvPicPr>
            <p:cNvPr id="69" name="그림 68" descr="ins-1008.jpg"/>
            <p:cNvPicPr>
              <a:picLocks noChangeAspect="1"/>
            </p:cNvPicPr>
            <p:nvPr/>
          </p:nvPicPr>
          <p:blipFill>
            <a:blip r:embed="rId7" cstate="print">
              <a:lum bright="20000" contrast="20000"/>
            </a:blip>
            <a:srcRect l="50222" t="16008" r="47531" b="71985"/>
            <a:stretch>
              <a:fillRect/>
            </a:stretch>
          </p:blipFill>
          <p:spPr>
            <a:xfrm rot="16200000">
              <a:off x="984952" y="3462073"/>
              <a:ext cx="285689" cy="11721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0" name="TextBox 69"/>
            <p:cNvSpPr txBox="1"/>
            <p:nvPr/>
          </p:nvSpPr>
          <p:spPr>
            <a:xfrm>
              <a:off x="1843717" y="3887587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1200" b="1" dirty="0" smtClean="0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actin</a:t>
              </a:r>
              <a:endParaRPr lang="en-US" altLang="ko-KR" sz="1200" b="1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8" cstate="print">
              <a:lum contrast="-30000"/>
            </a:blip>
            <a:srcRect l="25776" t="37813" r="48426" b="20050"/>
            <a:stretch>
              <a:fillRect/>
            </a:stretch>
          </p:blipFill>
          <p:spPr bwMode="auto">
            <a:xfrm>
              <a:off x="541713" y="2253521"/>
              <a:ext cx="1187153" cy="2767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2" name="TextBox 71"/>
            <p:cNvSpPr txBox="1"/>
            <p:nvPr/>
          </p:nvSpPr>
          <p:spPr>
            <a:xfrm>
              <a:off x="1807039" y="2249002"/>
              <a:ext cx="685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Snail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0373" y="1721370"/>
              <a:ext cx="19566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Old </a:t>
              </a:r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Nec.B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endParaRPr lang="ko-KR" altLang="en-US" sz="9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568711" y="1994940"/>
              <a:ext cx="11688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52400" y="1504438"/>
              <a:ext cx="308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96"/>
          <p:cNvGrpSpPr/>
          <p:nvPr/>
        </p:nvGrpSpPr>
        <p:grpSpPr>
          <a:xfrm>
            <a:off x="5855671" y="1447800"/>
            <a:ext cx="3288329" cy="3193319"/>
            <a:chOff x="2426671" y="1479620"/>
            <a:chExt cx="3288329" cy="3193319"/>
          </a:xfrm>
        </p:grpSpPr>
        <p:sp>
          <p:nvSpPr>
            <p:cNvPr id="79" name="TextBox 78"/>
            <p:cNvSpPr txBox="1"/>
            <p:nvPr/>
          </p:nvSpPr>
          <p:spPr>
            <a:xfrm>
              <a:off x="2426671" y="147962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724400" y="2328803"/>
              <a:ext cx="9085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Caveolin-1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1" name="그림 80" descr="b-actin_6.tif"/>
            <p:cNvPicPr>
              <a:picLocks noChangeAspect="1"/>
            </p:cNvPicPr>
            <p:nvPr/>
          </p:nvPicPr>
          <p:blipFill>
            <a:blip r:embed="rId9" cstate="print">
              <a:grayscl/>
            </a:blip>
            <a:srcRect l="42133" t="58125" r="38800" b="36875"/>
            <a:stretch>
              <a:fillRect/>
            </a:stretch>
          </p:blipFill>
          <p:spPr>
            <a:xfrm>
              <a:off x="2866642" y="4325606"/>
              <a:ext cx="1895662" cy="3473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2" name="직사각형 81"/>
            <p:cNvSpPr/>
            <p:nvPr/>
          </p:nvSpPr>
          <p:spPr>
            <a:xfrm>
              <a:off x="4766615" y="4325606"/>
              <a:ext cx="727241" cy="315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1200" b="1" dirty="0" smtClean="0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actin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766614" y="3556410"/>
              <a:ext cx="478907" cy="315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p21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 l="14533" t="32584" r="24567" b="29214"/>
            <a:stretch>
              <a:fillRect/>
            </a:stretch>
          </p:blipFill>
          <p:spPr bwMode="auto">
            <a:xfrm>
              <a:off x="2870952" y="3913925"/>
              <a:ext cx="1895662" cy="36904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5" name="직사각형 84"/>
            <p:cNvSpPr/>
            <p:nvPr/>
          </p:nvSpPr>
          <p:spPr>
            <a:xfrm>
              <a:off x="4766614" y="3913925"/>
              <a:ext cx="948386" cy="315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Cyclin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D1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762304" y="2689485"/>
              <a:ext cx="632983" cy="315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p-p53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</a:blip>
            <a:srcRect l="3846" t="13333" r="5385" b="24446"/>
            <a:stretch>
              <a:fillRect/>
            </a:stretch>
          </p:blipFill>
          <p:spPr bwMode="auto">
            <a:xfrm>
              <a:off x="2860169" y="2689485"/>
              <a:ext cx="1906445" cy="3039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8" name="Picture 4"/>
            <p:cNvPicPr>
              <a:picLocks noChangeAspect="1" noChangeArrowheads="1"/>
            </p:cNvPicPr>
            <p:nvPr/>
          </p:nvPicPr>
          <p:blipFill>
            <a:blip r:embed="rId12" cstate="print">
              <a:grayscl/>
            </a:blip>
            <a:srcRect l="11756" t="34066" r="32759" b="29670"/>
            <a:stretch>
              <a:fillRect/>
            </a:stretch>
          </p:blipFill>
          <p:spPr bwMode="auto">
            <a:xfrm>
              <a:off x="2860169" y="3037846"/>
              <a:ext cx="1906445" cy="35818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9" name="직사각형 88"/>
            <p:cNvSpPr/>
            <p:nvPr/>
          </p:nvSpPr>
          <p:spPr>
            <a:xfrm>
              <a:off x="4766614" y="3080381"/>
              <a:ext cx="478907" cy="3156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p53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0" name="_x104740504" descr="EMB000006307e80"/>
            <p:cNvPicPr>
              <a:picLocks noChangeAspect="1" noChangeArrowheads="1"/>
            </p:cNvPicPr>
            <p:nvPr/>
          </p:nvPicPr>
          <p:blipFill>
            <a:blip r:embed="rId13" cstate="print">
              <a:grayscl/>
            </a:blip>
            <a:srcRect l="33433" t="47059" r="14586" b="44771"/>
            <a:stretch>
              <a:fillRect/>
            </a:stretch>
          </p:blipFill>
          <p:spPr bwMode="auto">
            <a:xfrm>
              <a:off x="2870952" y="3437896"/>
              <a:ext cx="1895662" cy="4341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1" name="그림 90" descr="caveolin-1_5.tif"/>
            <p:cNvPicPr>
              <a:picLocks noChangeAspect="1"/>
            </p:cNvPicPr>
            <p:nvPr/>
          </p:nvPicPr>
          <p:blipFill>
            <a:blip r:embed="rId14" cstate="print"/>
            <a:srcRect l="38021" t="47333" r="43902" b="46897"/>
            <a:stretch>
              <a:fillRect/>
            </a:stretch>
          </p:blipFill>
          <p:spPr>
            <a:xfrm>
              <a:off x="2879759" y="2291328"/>
              <a:ext cx="1882672" cy="3516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2" name="TextBox 91"/>
            <p:cNvSpPr txBox="1"/>
            <p:nvPr/>
          </p:nvSpPr>
          <p:spPr>
            <a:xfrm>
              <a:off x="2892402" y="1997366"/>
              <a:ext cx="1855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PEG    </a:t>
              </a:r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PEG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    N10    N20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3" name="직선 연결선 92"/>
            <p:cNvCxnSpPr/>
            <p:nvPr/>
          </p:nvCxnSpPr>
          <p:spPr>
            <a:xfrm>
              <a:off x="3428527" y="2009955"/>
              <a:ext cx="11688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2852446" y="1720367"/>
              <a:ext cx="1469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itchFamily="18" charset="0"/>
                  <a:cs typeface="Times New Roman" pitchFamily="18" charset="0"/>
                </a:rPr>
                <a:t>Young 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         Old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2954951" y="2010671"/>
              <a:ext cx="3704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110"/>
          <p:cNvGrpSpPr/>
          <p:nvPr/>
        </p:nvGrpSpPr>
        <p:grpSpPr>
          <a:xfrm>
            <a:off x="2428546" y="1456545"/>
            <a:ext cx="3667454" cy="2230364"/>
            <a:chOff x="5410200" y="1600200"/>
            <a:chExt cx="3667454" cy="2230364"/>
          </a:xfrm>
        </p:grpSpPr>
        <p:sp>
          <p:nvSpPr>
            <p:cNvPr id="98" name="TextBox 97"/>
            <p:cNvSpPr txBox="1"/>
            <p:nvPr/>
          </p:nvSpPr>
          <p:spPr>
            <a:xfrm>
              <a:off x="5410200" y="1600200"/>
              <a:ext cx="308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B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9" name="Picture 3"/>
            <p:cNvPicPr preferRelativeResize="0">
              <a:picLocks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8000" contras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0594" y="2744564"/>
              <a:ext cx="1800000" cy="324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0" name="직사각형 99"/>
            <p:cNvSpPr/>
            <p:nvPr/>
          </p:nvSpPr>
          <p:spPr>
            <a:xfrm>
              <a:off x="7796534" y="3506564"/>
              <a:ext cx="60144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1100" b="1" dirty="0" smtClean="0"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ko-KR" sz="1100" b="1" dirty="0" smtClean="0"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ko-KR" sz="1100" b="1" dirty="0" err="1" smtClean="0">
                  <a:latin typeface="Times New Roman" pitchFamily="18" charset="0"/>
                  <a:cs typeface="Times New Roman" pitchFamily="18" charset="0"/>
                </a:rPr>
                <a:t>actin</a:t>
              </a:r>
              <a:endParaRPr lang="ko-KR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796534" y="2772365"/>
              <a:ext cx="12811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latin typeface="Times New Roman" pitchFamily="18" charset="0"/>
                  <a:cs typeface="Times New Roman" pitchFamily="18" charset="0"/>
                </a:rPr>
                <a:t>p-AMPK(Thr172)</a:t>
              </a:r>
              <a:endParaRPr lang="ko-KR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2" name="Picture 2"/>
            <p:cNvPicPr preferRelativeResize="0">
              <a:picLocks noChangeArrowheads="1"/>
            </p:cNvPicPr>
            <p:nvPr/>
          </p:nvPicPr>
          <p:blipFill>
            <a:blip r:embed="rId17" cstate="print">
              <a:lum bright="-20000"/>
            </a:blip>
            <a:srcRect l="4167" t="19413" r="4167" b="9407"/>
            <a:stretch>
              <a:fillRect/>
            </a:stretch>
          </p:blipFill>
          <p:spPr bwMode="auto">
            <a:xfrm>
              <a:off x="5990594" y="3506564"/>
              <a:ext cx="1800000" cy="32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3" name="직사각형 102"/>
            <p:cNvSpPr/>
            <p:nvPr/>
          </p:nvSpPr>
          <p:spPr>
            <a:xfrm>
              <a:off x="7796534" y="2386395"/>
              <a:ext cx="61587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latin typeface="Times New Roman" pitchFamily="18" charset="0"/>
                  <a:cs typeface="Times New Roman" pitchFamily="18" charset="0"/>
                </a:rPr>
                <a:t>AMPK</a:t>
              </a:r>
              <a:endParaRPr lang="ko-KR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7796534" y="3125564"/>
              <a:ext cx="12490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latin typeface="Times New Roman" pitchFamily="18" charset="0"/>
                  <a:cs typeface="Times New Roman" pitchFamily="18" charset="0"/>
                </a:rPr>
                <a:t>p-AMPK(Ser485)</a:t>
              </a:r>
              <a:endParaRPr lang="ko-KR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5" name="그림 104" descr="AMPK_4.tif"/>
            <p:cNvPicPr preferRelativeResize="0">
              <a:picLocks/>
            </p:cNvPicPr>
            <p:nvPr/>
          </p:nvPicPr>
          <p:blipFill>
            <a:blip r:embed="rId18" cstate="print">
              <a:grayscl/>
              <a:lum bright="-20000"/>
            </a:blip>
            <a:srcRect l="39999" t="61719" r="41667" b="33281"/>
            <a:stretch>
              <a:fillRect/>
            </a:stretch>
          </p:blipFill>
          <p:spPr>
            <a:xfrm>
              <a:off x="5990594" y="2363564"/>
              <a:ext cx="1800000" cy="32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6" name="Picture 2"/>
            <p:cNvPicPr preferRelativeResize="0">
              <a:picLocks noChangeArrowheads="1"/>
            </p:cNvPicPr>
            <p:nvPr/>
          </p:nvPicPr>
          <p:blipFill>
            <a:blip r:embed="rId19" cstate="print"/>
            <a:srcRect l="4233" t="15686" r="2645" b="21569"/>
            <a:stretch>
              <a:fillRect/>
            </a:stretch>
          </p:blipFill>
          <p:spPr bwMode="auto">
            <a:xfrm>
              <a:off x="5990594" y="3125564"/>
              <a:ext cx="1800000" cy="32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7" name="TextBox 106"/>
            <p:cNvSpPr txBox="1"/>
            <p:nvPr/>
          </p:nvSpPr>
          <p:spPr>
            <a:xfrm>
              <a:off x="5953582" y="2105799"/>
              <a:ext cx="1855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PEG     </a:t>
              </a:r>
              <a:r>
                <a:rPr lang="en-US" altLang="ko-KR" sz="1200" b="1" dirty="0" err="1" smtClean="0">
                  <a:latin typeface="Times New Roman" pitchFamily="18" charset="0"/>
                  <a:cs typeface="Times New Roman" pitchFamily="18" charset="0"/>
                </a:rPr>
                <a:t>PEG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  N10    N20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8" name="직선 연결선 107"/>
            <p:cNvCxnSpPr/>
            <p:nvPr/>
          </p:nvCxnSpPr>
          <p:spPr>
            <a:xfrm>
              <a:off x="6489707" y="2118388"/>
              <a:ext cx="116889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5913626" y="1828800"/>
              <a:ext cx="1469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Times New Roman" pitchFamily="18" charset="0"/>
                  <a:cs typeface="Times New Roman" pitchFamily="18" charset="0"/>
                </a:rPr>
                <a:t>Young </a:t>
              </a:r>
              <a:r>
                <a:rPr lang="en-US" altLang="ko-KR" sz="1200" b="1" dirty="0" smtClean="0">
                  <a:latin typeface="Times New Roman" pitchFamily="18" charset="0"/>
                  <a:cs typeface="Times New Roman" pitchFamily="18" charset="0"/>
                </a:rPr>
                <a:t>            Old</a:t>
              </a:r>
              <a:endParaRPr lang="ko-KR" alt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6016131" y="2119104"/>
              <a:ext cx="37043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762000" y="914400"/>
            <a:ext cx="6270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YY1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 Snail  AKT  AMPK</a:t>
            </a:r>
            <a:r>
              <a:rPr lang="en-US" altLang="ko-KR" baseline="30000" dirty="0" smtClean="0">
                <a:solidFill>
                  <a:srgbClr val="FF0000"/>
                </a:solidFill>
                <a:sym typeface="Wingdings" pitchFamily="2" charset="2"/>
              </a:rPr>
              <a:t>S485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 ; cell survival, migration</a:t>
            </a:r>
          </a:p>
          <a:p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         Bcl2/</a:t>
            </a:r>
            <a:r>
              <a:rPr lang="en-US" altLang="ko-KR" dirty="0" err="1" smtClean="0">
                <a:solidFill>
                  <a:srgbClr val="FF0000"/>
                </a:solidFill>
                <a:sym typeface="Wingdings" pitchFamily="2" charset="2"/>
              </a:rPr>
              <a:t>Bcl-xL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  : anti-apoptosis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72" y="3772913"/>
            <a:ext cx="2402028" cy="308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603982" y="380826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>
                <a:solidFill>
                  <a:srgbClr val="000000"/>
                </a:solidFill>
              </a:rPr>
              <a:t>D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3657600" y="1676400"/>
            <a:ext cx="3531328" cy="4486194"/>
            <a:chOff x="752640" y="1024688"/>
            <a:chExt cx="3531328" cy="448619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lum bright="-10000"/>
            </a:blip>
            <a:srcRect l="13611" t="-1268" r="27197"/>
            <a:stretch>
              <a:fillRect/>
            </a:stretch>
          </p:blipFill>
          <p:spPr bwMode="auto">
            <a:xfrm>
              <a:off x="821234" y="4835252"/>
              <a:ext cx="1662341" cy="314424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480832" y="4810343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p38</a:t>
              </a:r>
            </a:p>
          </p:txBody>
        </p:sp>
        <p:pic>
          <p:nvPicPr>
            <p:cNvPr id="7" name="그림 6" descr="p-p38_4.tif"/>
            <p:cNvPicPr>
              <a:picLocks noChangeAspect="1"/>
            </p:cNvPicPr>
            <p:nvPr/>
          </p:nvPicPr>
          <p:blipFill>
            <a:blip r:embed="rId3" cstate="print">
              <a:lum bright="-10000"/>
            </a:blip>
            <a:srcRect l="32937" t="46063" r="55553" b="46580"/>
            <a:stretch>
              <a:fillRect/>
            </a:stretch>
          </p:blipFill>
          <p:spPr>
            <a:xfrm>
              <a:off x="821234" y="4477370"/>
              <a:ext cx="1662149" cy="320307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480832" y="4477370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p-p38</a:t>
              </a:r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lum bright="10000"/>
            </a:blip>
            <a:srcRect l="59828" t="5546" r="3549"/>
            <a:stretch>
              <a:fillRect/>
            </a:stretch>
          </p:blipFill>
          <p:spPr bwMode="auto">
            <a:xfrm>
              <a:off x="827584" y="2774578"/>
              <a:ext cx="1654959" cy="3203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2463248" y="2752518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p-ASK1 (S83)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47336" y="3450900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ASK1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656" y="1024688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Y       O      N10    N20</a:t>
              </a:r>
              <a:endParaRPr lang="ko-KR" altLang="en-US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8991" t="57890" r="49780" b="38666"/>
            <a:stretch>
              <a:fillRect/>
            </a:stretch>
          </p:blipFill>
          <p:spPr bwMode="auto">
            <a:xfrm>
              <a:off x="827584" y="2067198"/>
              <a:ext cx="1663751" cy="3216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2471413" y="2037606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p-AKT</a:t>
              </a:r>
            </a:p>
          </p:txBody>
        </p:sp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 l="43232" t="57735" r="44646" b="38193"/>
            <a:stretch>
              <a:fillRect/>
            </a:stretch>
          </p:blipFill>
          <p:spPr bwMode="auto">
            <a:xfrm>
              <a:off x="833934" y="2420888"/>
              <a:ext cx="1656184" cy="3204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2462621" y="2406644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AKT</a:t>
              </a:r>
            </a:p>
          </p:txBody>
        </p:sp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41938" t="51727" r="46682" b="44773"/>
            <a:stretch>
              <a:fillRect/>
            </a:stretch>
          </p:blipFill>
          <p:spPr bwMode="auto">
            <a:xfrm>
              <a:off x="827584" y="5181600"/>
              <a:ext cx="1656184" cy="3292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2473085" y="5168225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β</a:t>
              </a:r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-</a:t>
              </a:r>
              <a:r>
                <a:rPr lang="en-US" altLang="ko-KR" sz="1200" b="1" dirty="0" err="1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actin</a:t>
              </a:r>
              <a:endParaRPr lang="en-US" altLang="ko-KR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40611" t="51049" r="48561" b="45333"/>
            <a:stretch>
              <a:fillRect/>
            </a:stretch>
          </p:blipFill>
          <p:spPr bwMode="auto">
            <a:xfrm flipH="1">
              <a:off x="827584" y="1412776"/>
              <a:ext cx="1670543" cy="3112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2462621" y="1402757"/>
              <a:ext cx="181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p-PI3K (p85 Tyr458)</a:t>
              </a:r>
            </a:p>
          </p:txBody>
        </p:sp>
        <p:pic>
          <p:nvPicPr>
            <p:cNvPr id="21" name="내용 개체 틀 3" descr="kato (bifidus)002.jpg"/>
            <p:cNvPicPr>
              <a:picLocks noChangeAspect="1"/>
            </p:cNvPicPr>
            <p:nvPr/>
          </p:nvPicPr>
          <p:blipFill>
            <a:blip r:embed="rId9" cstate="print">
              <a:grayscl/>
            </a:blip>
            <a:srcRect l="53452" t="66270" r="33620" b="30460"/>
            <a:stretch>
              <a:fillRect/>
            </a:stretch>
          </p:blipFill>
          <p:spPr>
            <a:xfrm>
              <a:off x="827584" y="1758077"/>
              <a:ext cx="1670536" cy="2773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2465557" y="1753766"/>
              <a:ext cx="18184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PI3K (p85)</a:t>
              </a:r>
            </a:p>
          </p:txBody>
        </p:sp>
        <p:pic>
          <p:nvPicPr>
            <p:cNvPr id="23" name="Picture 6"/>
            <p:cNvPicPr>
              <a:picLocks noChangeAspect="1" noChangeArrowheads="1"/>
            </p:cNvPicPr>
            <p:nvPr/>
          </p:nvPicPr>
          <p:blipFill>
            <a:blip r:embed="rId10" cstate="print">
              <a:grayscl/>
            </a:blip>
            <a:srcRect l="13070" t="27532" r="10392" b="29888"/>
            <a:stretch>
              <a:fillRect/>
            </a:stretch>
          </p:blipFill>
          <p:spPr bwMode="auto">
            <a:xfrm>
              <a:off x="827584" y="4155430"/>
              <a:ext cx="1654958" cy="2881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2480832" y="4160113"/>
              <a:ext cx="1785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JNK1</a:t>
              </a:r>
              <a:endParaRPr lang="ko-KR" altLang="en-US" sz="1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3152" t="-795" b="18307"/>
            <a:stretch>
              <a:fillRect/>
            </a:stretch>
          </p:blipFill>
          <p:spPr bwMode="auto">
            <a:xfrm>
              <a:off x="827584" y="3121837"/>
              <a:ext cx="1654959" cy="3198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2463248" y="3097009"/>
              <a:ext cx="16561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p-ASK1 (Thr838)</a:t>
              </a:r>
            </a:p>
          </p:txBody>
        </p:sp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27584" y="3801740"/>
              <a:ext cx="1656184" cy="3177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2480832" y="3806056"/>
              <a:ext cx="675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rPr>
                <a:t>P-JNK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752640" y="1312720"/>
              <a:ext cx="194421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 descr="ASK1.tif"/>
            <p:cNvPicPr>
              <a:picLocks noChangeAspect="1"/>
            </p:cNvPicPr>
            <p:nvPr/>
          </p:nvPicPr>
          <p:blipFill>
            <a:blip r:embed="rId13" cstate="print"/>
            <a:srcRect l="1666" b="12159"/>
            <a:stretch>
              <a:fillRect/>
            </a:stretch>
          </p:blipFill>
          <p:spPr>
            <a:xfrm>
              <a:off x="827584" y="3475856"/>
              <a:ext cx="1653356" cy="2941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직사각형 30"/>
          <p:cNvSpPr/>
          <p:nvPr/>
        </p:nvSpPr>
        <p:spPr>
          <a:xfrm>
            <a:off x="228600" y="304800"/>
            <a:ext cx="824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The role of mTOR-p38 MAPK by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Nec.B</a:t>
            </a:r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in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Sensecent</a:t>
            </a:r>
            <a:r>
              <a:rPr lang="en-US" altLang="ko-KR" sz="2400" b="1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cell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2" name="Picture 2" descr="Schematic model for the role of ROS/Akt/ASK1/p38 signaling pathway in nickel-induced apoptosis. Nickel-generated ROS stimulate the phosphorylation of Akt, which in turn activates the ASK1 by phosphorylating ASK1 on Thr838, then followed by p38 activation, leading to an apoptotic effect.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6600" y="1143000"/>
            <a:ext cx="1828800" cy="1814512"/>
          </a:xfrm>
          <a:prstGeom prst="rect">
            <a:avLst/>
          </a:prstGeom>
          <a:noFill/>
        </p:spPr>
      </p:pic>
      <p:grpSp>
        <p:nvGrpSpPr>
          <p:cNvPr id="3" name="그룹 32"/>
          <p:cNvGrpSpPr/>
          <p:nvPr/>
        </p:nvGrpSpPr>
        <p:grpSpPr>
          <a:xfrm>
            <a:off x="304800" y="1752600"/>
            <a:ext cx="3143748" cy="4270821"/>
            <a:chOff x="719016" y="30049"/>
            <a:chExt cx="3143748" cy="4270821"/>
          </a:xfrm>
        </p:grpSpPr>
        <p:pic>
          <p:nvPicPr>
            <p:cNvPr id="34" name="Picture 2"/>
            <p:cNvPicPr preferRelativeResize="0">
              <a:picLocks noChangeArrowheads="1"/>
            </p:cNvPicPr>
            <p:nvPr/>
          </p:nvPicPr>
          <p:blipFill>
            <a:blip r:embed="rId15" cstate="print">
              <a:lum bright="-10000"/>
            </a:blip>
            <a:srcRect l="4167" t="7955" r="4167" b="7197"/>
            <a:stretch>
              <a:fillRect/>
            </a:stretch>
          </p:blipFill>
          <p:spPr bwMode="auto">
            <a:xfrm>
              <a:off x="719016" y="671961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2410122" y="671961"/>
              <a:ext cx="6435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err="1" smtClean="0"/>
                <a:t>mTOR</a:t>
              </a:r>
              <a:endParaRPr lang="ko-KR" altLang="en-US" sz="1200" b="1" dirty="0"/>
            </a:p>
          </p:txBody>
        </p:sp>
        <p:pic>
          <p:nvPicPr>
            <p:cNvPr id="36" name="그림 35" descr="p-mTOR_5.tif"/>
            <p:cNvPicPr preferRelativeResize="0">
              <a:picLocks/>
            </p:cNvPicPr>
            <p:nvPr/>
          </p:nvPicPr>
          <p:blipFill>
            <a:blip r:embed="rId16" cstate="print"/>
            <a:srcRect l="43686" t="55241" r="39391" b="40144"/>
            <a:stretch>
              <a:fillRect/>
            </a:stretch>
          </p:blipFill>
          <p:spPr>
            <a:xfrm>
              <a:off x="719016" y="322869"/>
              <a:ext cx="1677600" cy="30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직사각형 36"/>
            <p:cNvSpPr/>
            <p:nvPr/>
          </p:nvSpPr>
          <p:spPr>
            <a:xfrm>
              <a:off x="2410122" y="320683"/>
              <a:ext cx="13245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P-Ser</a:t>
              </a:r>
              <a:r>
                <a:rPr lang="en-US" altLang="ko-KR" sz="1200" b="1" baseline="30000" dirty="0" smtClean="0"/>
                <a:t>2448</a:t>
              </a:r>
              <a:r>
                <a:rPr lang="en-US" altLang="ko-KR" sz="1200" b="1" dirty="0" smtClean="0"/>
                <a:t>-mTOR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69495" y="30049"/>
              <a:ext cx="2458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/>
                <a:t> Y       O     N10   N20</a:t>
              </a:r>
              <a:endParaRPr lang="ko-KR" altLang="en-US" sz="1200" b="1" dirty="0"/>
            </a:p>
          </p:txBody>
        </p:sp>
        <p:pic>
          <p:nvPicPr>
            <p:cNvPr id="39" name="그림 38" descr="p70S6K_2.tif"/>
            <p:cNvPicPr preferRelativeResize="0">
              <a:picLocks/>
            </p:cNvPicPr>
            <p:nvPr/>
          </p:nvPicPr>
          <p:blipFill>
            <a:blip r:embed="rId17" cstate="print">
              <a:grayscl/>
              <a:lum bright="-20000"/>
            </a:blip>
            <a:srcRect l="46211" t="67367" r="37011" b="28154"/>
            <a:stretch>
              <a:fillRect/>
            </a:stretch>
          </p:blipFill>
          <p:spPr>
            <a:xfrm>
              <a:off x="719016" y="1416855"/>
              <a:ext cx="1677600" cy="30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2410122" y="1401812"/>
              <a:ext cx="803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Arial" pitchFamily="34" charset="0"/>
                  <a:cs typeface="Arial" pitchFamily="34" charset="0"/>
                </a:rPr>
                <a:t>p70S6K</a:t>
              </a:r>
              <a:endParaRPr lang="ko-KR" altLang="en-US" sz="12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" name="그림 40" descr="Raptor_6.tif"/>
            <p:cNvPicPr preferRelativeResize="0">
              <a:picLocks/>
            </p:cNvPicPr>
            <p:nvPr/>
          </p:nvPicPr>
          <p:blipFill>
            <a:blip r:embed="rId18" cstate="print">
              <a:grayscl/>
              <a:lum bright="10000" contrast="40000"/>
            </a:blip>
            <a:srcRect l="43532" t="51953" r="38759" b="43620"/>
            <a:stretch>
              <a:fillRect/>
            </a:stretch>
          </p:blipFill>
          <p:spPr>
            <a:xfrm>
              <a:off x="719016" y="2551200"/>
              <a:ext cx="1677600" cy="30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직사각형 41"/>
            <p:cNvSpPr/>
            <p:nvPr/>
          </p:nvSpPr>
          <p:spPr>
            <a:xfrm>
              <a:off x="2410122" y="2581680"/>
              <a:ext cx="6792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Raptor</a:t>
              </a:r>
              <a:endParaRPr lang="ko-KR" altLang="en-US" sz="1200" b="1" dirty="0"/>
            </a:p>
          </p:txBody>
        </p:sp>
        <p:pic>
          <p:nvPicPr>
            <p:cNvPr id="43" name="Picture 2"/>
            <p:cNvPicPr preferRelativeResize="0">
              <a:picLocks noChangeArrowheads="1"/>
            </p:cNvPicPr>
            <p:nvPr/>
          </p:nvPicPr>
          <p:blipFill>
            <a:blip r:embed="rId19" cstate="print">
              <a:grayscl/>
              <a:lum bright="-20000"/>
            </a:blip>
            <a:srcRect l="4250" t="27465" r="5749" b="30281"/>
            <a:stretch>
              <a:fillRect/>
            </a:stretch>
          </p:blipFill>
          <p:spPr bwMode="auto">
            <a:xfrm>
              <a:off x="719016" y="3994870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4" name="직사각형 43"/>
            <p:cNvSpPr/>
            <p:nvPr/>
          </p:nvSpPr>
          <p:spPr>
            <a:xfrm>
              <a:off x="2410122" y="2203117"/>
              <a:ext cx="7040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4E-BP1</a:t>
              </a:r>
              <a:endParaRPr lang="ko-KR" altLang="en-US" sz="12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410122" y="1849994"/>
              <a:ext cx="14526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P-Thr</a:t>
              </a:r>
              <a:r>
                <a:rPr lang="en-US" altLang="ko-KR" sz="1200" b="1" baseline="30000" dirty="0" smtClean="0"/>
                <a:t>37/46</a:t>
              </a:r>
              <a:r>
                <a:rPr lang="en-US" altLang="ko-KR" sz="1200" b="1" dirty="0" smtClean="0"/>
                <a:t>-4E-BP1</a:t>
              </a:r>
            </a:p>
          </p:txBody>
        </p:sp>
        <p:pic>
          <p:nvPicPr>
            <p:cNvPr id="46" name="Picture 2"/>
            <p:cNvPicPr preferRelativeResize="0">
              <a:picLocks noChangeArrowheads="1"/>
            </p:cNvPicPr>
            <p:nvPr/>
          </p:nvPicPr>
          <p:blipFill>
            <a:blip r:embed="rId20" cstate="print">
              <a:grayscl/>
              <a:lum bright="-20000"/>
            </a:blip>
            <a:srcRect l="14423" t="34466" r="16346" b="36407"/>
            <a:stretch>
              <a:fillRect/>
            </a:stretch>
          </p:blipFill>
          <p:spPr bwMode="auto">
            <a:xfrm>
              <a:off x="719016" y="2174116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7" name="Picture 3"/>
            <p:cNvPicPr preferRelativeResize="0">
              <a:picLocks noChangeArrowheads="1"/>
            </p:cNvPicPr>
            <p:nvPr/>
          </p:nvPicPr>
          <p:blipFill>
            <a:blip r:embed="rId21" cstate="print">
              <a:grayscl/>
              <a:lum bright="-10000"/>
            </a:blip>
            <a:srcRect l="18046" t="32895" r="22351" b="21052"/>
            <a:stretch>
              <a:fillRect/>
            </a:stretch>
          </p:blipFill>
          <p:spPr bwMode="auto">
            <a:xfrm>
              <a:off x="719016" y="1819567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8" name="직사각형 47"/>
            <p:cNvSpPr/>
            <p:nvPr/>
          </p:nvSpPr>
          <p:spPr>
            <a:xfrm>
              <a:off x="2410122" y="3980608"/>
              <a:ext cx="6896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ko-KR" sz="1200" b="1" dirty="0" smtClean="0"/>
                <a:t>β</a:t>
              </a:r>
              <a:r>
                <a:rPr lang="en-US" altLang="ko-KR" sz="1200" b="1" dirty="0" smtClean="0"/>
                <a:t>-</a:t>
              </a:r>
              <a:r>
                <a:rPr lang="en-US" altLang="ko-KR" sz="1200" b="1" dirty="0" err="1" smtClean="0"/>
                <a:t>actin</a:t>
              </a:r>
              <a:endParaRPr lang="ko-KR" altLang="en-US" sz="1200" b="1" dirty="0"/>
            </a:p>
          </p:txBody>
        </p:sp>
        <p:pic>
          <p:nvPicPr>
            <p:cNvPr id="49" name="Picture 3"/>
            <p:cNvPicPr preferRelativeResize="0">
              <a:picLocks noChangeArrowheads="1"/>
            </p:cNvPicPr>
            <p:nvPr/>
          </p:nvPicPr>
          <p:blipFill rotWithShape="1">
            <a:blip r:embed="rId22" cstate="print">
              <a:grayscl/>
              <a:lum bright="-10000"/>
            </a:blip>
            <a:srcRect l="7177" t="38223" r="6698"/>
            <a:stretch/>
          </p:blipFill>
          <p:spPr bwMode="auto">
            <a:xfrm>
              <a:off x="719016" y="1061123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0" name="직사각형 49"/>
            <p:cNvSpPr/>
            <p:nvPr/>
          </p:nvSpPr>
          <p:spPr>
            <a:xfrm>
              <a:off x="2418939" y="1078065"/>
              <a:ext cx="14350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P-Thr</a:t>
              </a:r>
              <a:r>
                <a:rPr lang="en-US" altLang="ko-KR" sz="1200" b="1" baseline="30000" dirty="0" smtClean="0"/>
                <a:t>389</a:t>
              </a:r>
              <a:r>
                <a:rPr lang="en-US" altLang="ko-KR" sz="1200" b="1" dirty="0" smtClean="0"/>
                <a:t>-p70S6K </a:t>
              </a:r>
            </a:p>
          </p:txBody>
        </p:sp>
        <p:pic>
          <p:nvPicPr>
            <p:cNvPr id="51" name="그림 50" descr="Rictor_1.tif"/>
            <p:cNvPicPr preferRelativeResize="0">
              <a:picLocks/>
            </p:cNvPicPr>
            <p:nvPr/>
          </p:nvPicPr>
          <p:blipFill>
            <a:blip r:embed="rId23" cstate="print">
              <a:grayscl/>
              <a:lum bright="-10000"/>
            </a:blip>
            <a:srcRect l="38281" t="44453" r="42968" b="50859"/>
            <a:stretch>
              <a:fillRect/>
            </a:stretch>
          </p:blipFill>
          <p:spPr>
            <a:xfrm>
              <a:off x="719016" y="2914675"/>
              <a:ext cx="1677600" cy="30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직사각형 51"/>
            <p:cNvSpPr/>
            <p:nvPr/>
          </p:nvSpPr>
          <p:spPr>
            <a:xfrm>
              <a:off x="2410122" y="2914675"/>
              <a:ext cx="6167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err="1" smtClean="0"/>
                <a:t>Rictor</a:t>
              </a:r>
              <a:endParaRPr lang="ko-KR" altLang="en-US" sz="1200" b="1" dirty="0"/>
            </a:p>
          </p:txBody>
        </p:sp>
        <p:pic>
          <p:nvPicPr>
            <p:cNvPr id="53" name="그림 52" descr="PKCa_1.tif"/>
            <p:cNvPicPr preferRelativeResize="0">
              <a:picLocks/>
            </p:cNvPicPr>
            <p:nvPr/>
          </p:nvPicPr>
          <p:blipFill>
            <a:blip r:embed="rId24" cstate="print">
              <a:grayscl/>
              <a:lum bright="-20000"/>
            </a:blip>
            <a:srcRect l="43750" t="53985" r="37813" b="41015"/>
            <a:stretch>
              <a:fillRect/>
            </a:stretch>
          </p:blipFill>
          <p:spPr>
            <a:xfrm>
              <a:off x="725653" y="3271365"/>
              <a:ext cx="1677600" cy="30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4" name="직사각형 53"/>
            <p:cNvSpPr/>
            <p:nvPr/>
          </p:nvSpPr>
          <p:spPr>
            <a:xfrm>
              <a:off x="2385480" y="3342804"/>
              <a:ext cx="6348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PKC-</a:t>
              </a:r>
              <a:r>
                <a:rPr lang="el-GR" altLang="ko-KR" sz="1200" b="1" dirty="0" smtClean="0"/>
                <a:t>α</a:t>
              </a:r>
              <a:endParaRPr lang="ko-KR" altLang="en-US" sz="1200" b="1" dirty="0"/>
            </a:p>
          </p:txBody>
        </p:sp>
        <p:pic>
          <p:nvPicPr>
            <p:cNvPr id="55" name="Picture 6"/>
            <p:cNvPicPr preferRelativeResize="0">
              <a:picLocks noChangeArrowheads="1"/>
            </p:cNvPicPr>
            <p:nvPr/>
          </p:nvPicPr>
          <p:blipFill>
            <a:blip r:embed="rId25" cstate="print">
              <a:grayscl/>
            </a:blip>
            <a:srcRect l="10931" t="27334" r="6744" b="28666"/>
            <a:stretch>
              <a:fillRect/>
            </a:stretch>
          </p:blipFill>
          <p:spPr bwMode="auto">
            <a:xfrm>
              <a:off x="728014" y="3628556"/>
              <a:ext cx="1677600" cy="30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56" name="직사각형 55"/>
            <p:cNvSpPr/>
            <p:nvPr/>
          </p:nvSpPr>
          <p:spPr>
            <a:xfrm>
              <a:off x="2385480" y="3637309"/>
              <a:ext cx="53412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/>
                <a:t>Rac1</a:t>
              </a:r>
              <a:endParaRPr lang="ko-KR" altLang="en-US" sz="1200" b="1" dirty="0"/>
            </a:p>
          </p:txBody>
        </p:sp>
      </p:grp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838200"/>
          </a:xfrm>
        </p:spPr>
        <p:txBody>
          <a:bodyPr/>
          <a:lstStyle/>
          <a:p>
            <a:r>
              <a:rPr lang="en-US" altLang="ko-KR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Human</a:t>
            </a:r>
            <a:r>
              <a:rPr lang="ko-KR" altLang="en-US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 </a:t>
            </a:r>
            <a:r>
              <a:rPr lang="en-US" altLang="ko-KR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shape  for Aging</a:t>
            </a:r>
            <a:endParaRPr lang="ko-KR" altLang="en-US" dirty="0"/>
          </a:p>
        </p:txBody>
      </p:sp>
      <p:pic>
        <p:nvPicPr>
          <p:cNvPr id="4" name="Picture 2" descr="http://t3.gstatic.com/images?q=tbn:ANd9GcSW_HuFuK9A1GuQXx_YckhTFchn_orQ20Vc6UjJUuZQxbo5iKI&amp;t=1&amp;usg=__fAGwOTYvnyNs8c6PrpRdyg_uDZY=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628800"/>
            <a:ext cx="2160240" cy="1548852"/>
          </a:xfrm>
          <a:prstGeom prst="rect">
            <a:avLst/>
          </a:prstGeom>
          <a:noFill/>
        </p:spPr>
      </p:pic>
      <p:pic>
        <p:nvPicPr>
          <p:cNvPr id="5" name="Picture 2" descr="http://t2.gstatic.com/images?q=tbn:ANd9GcT3Ac6NfqykhnRCpGJvQoIMYvWxyFIXlD_Mz8umiihoXBoqbG0&amp;t=1&amp;usg=__gKDK5maD1WQ5Eh1CfvTUxKG0yMQ=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2060848"/>
            <a:ext cx="1925960" cy="1580892"/>
          </a:xfrm>
          <a:prstGeom prst="rect">
            <a:avLst/>
          </a:prstGeom>
          <a:noFill/>
        </p:spPr>
      </p:pic>
      <p:pic>
        <p:nvPicPr>
          <p:cNvPr id="6" name="Picture 4" descr="http://t1.gstatic.com/images?q=tbn:ANd9GcQqQ-kbSkNXbJDbT6j2QMtlKI7ofnfglcbjKLMUWEfrXDNqWXU&amp;t=1&amp;usg=__FCaG8jg9Xv4rfSdcycXT17YtT5U=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2338387"/>
            <a:ext cx="2095500" cy="2181226"/>
          </a:xfrm>
          <a:prstGeom prst="rect">
            <a:avLst/>
          </a:prstGeom>
          <a:noFill/>
        </p:spPr>
      </p:pic>
      <p:pic>
        <p:nvPicPr>
          <p:cNvPr id="7" name="Picture 6" descr="http://t1.gstatic.com/images?q=tbn:ANd9GcQTj1lvi612cuL6DFbYPQOU4d_ObFg1hGtd4I2kd4vINlCnsgY&amp;t=1&amp;usg=__VMkRQmVebzfDZQa9CHQ6WhjWR0s=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3068960"/>
            <a:ext cx="1809750" cy="2533651"/>
          </a:xfrm>
          <a:prstGeom prst="rect">
            <a:avLst/>
          </a:prstGeom>
          <a:noFill/>
        </p:spPr>
      </p:pic>
      <p:pic>
        <p:nvPicPr>
          <p:cNvPr id="8" name="Picture 10" descr="http://t2.gstatic.com/images?q=tbn:ANd9GcSkXQI8jbMbL-1p0hN5_OIkj74B-7WCSzN9XR9y73n91MFO5Vw&amp;t=1&amp;usg=__fzoyDYzl6-ufanJyqEYz4I6fkFw=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4005064"/>
            <a:ext cx="1952625" cy="2343151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그림 135" descr="그림1.jpg"/>
          <p:cNvPicPr>
            <a:picLocks noChangeAspect="1"/>
          </p:cNvPicPr>
          <p:nvPr/>
        </p:nvPicPr>
        <p:blipFill>
          <a:blip r:embed="rId2" cstate="print"/>
          <a:srcRect b="4000"/>
          <a:stretch>
            <a:fillRect/>
          </a:stretch>
        </p:blipFill>
        <p:spPr>
          <a:xfrm>
            <a:off x="914400" y="1295400"/>
            <a:ext cx="7141231" cy="5486514"/>
          </a:xfrm>
          <a:prstGeom prst="rect">
            <a:avLst/>
          </a:prstGeom>
        </p:spPr>
      </p:pic>
      <p:sp>
        <p:nvSpPr>
          <p:cNvPr id="137" name="직사각형 136"/>
          <p:cNvSpPr/>
          <p:nvPr/>
        </p:nvSpPr>
        <p:spPr>
          <a:xfrm>
            <a:off x="152400" y="2286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Schematic model for the role for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NecB</a:t>
            </a:r>
            <a:r>
              <a:rPr lang="en-US" altLang="ko-KR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HY헤드라인M" pitchFamily="18" charset="-127"/>
                <a:cs typeface="Times New Roman" panose="02020603050405020304" pitchFamily="18" charset="0"/>
              </a:rPr>
              <a:t> in senescent HDFs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43000"/>
            <a:ext cx="8305800" cy="4800600"/>
          </a:xfrm>
        </p:spPr>
        <p:txBody>
          <a:bodyPr/>
          <a:lstStyle/>
          <a:p>
            <a:r>
              <a:rPr lang="pt-BR" altLang="ko-KR" sz="2400" dirty="0" smtClean="0">
                <a:ea typeface="굴림" panose="020B0600000101010101" pitchFamily="50" charset="-127"/>
              </a:rPr>
              <a:t>Nec.B,  a novel potential AMPK inhibitor restores cellular senescence in senescent HDF</a:t>
            </a:r>
          </a:p>
          <a:p>
            <a:r>
              <a:rPr lang="pt-BR" altLang="ko-KR" sz="2400" dirty="0" smtClean="0">
                <a:ea typeface="굴림" panose="020B0600000101010101" pitchFamily="50" charset="-127"/>
              </a:rPr>
              <a:t>Various Omic data shows Nec.B treated senescent HDF induced cell cycle, migration</a:t>
            </a:r>
            <a:endParaRPr lang="en-US" altLang="ko-KR" sz="2400" dirty="0" smtClean="0">
              <a:ea typeface="굴림" panose="020B0600000101010101" pitchFamily="50" charset="-127"/>
            </a:endParaRPr>
          </a:p>
          <a:p>
            <a:r>
              <a:rPr lang="en-US" altLang="ko-KR" sz="2400" dirty="0" smtClean="0">
                <a:ea typeface="굴림" panose="020B0600000101010101" pitchFamily="50" charset="-127"/>
              </a:rPr>
              <a:t>LCA are capable to measure cellular process activity in time scales. </a:t>
            </a:r>
            <a:endParaRPr lang="en-US" altLang="ko-KR" sz="1200" dirty="0" smtClean="0">
              <a:ea typeface="굴림" panose="020B0600000101010101" pitchFamily="50" charset="-127"/>
            </a:endParaRPr>
          </a:p>
          <a:p>
            <a:r>
              <a:rPr lang="en-US" altLang="ko-KR" sz="2400" dirty="0" smtClean="0">
                <a:ea typeface="굴림" panose="020B0600000101010101" pitchFamily="50" charset="-127"/>
              </a:rPr>
              <a:t>Combination of prior knowledge, inference methods and optimization leads to high confidence dynamic networks that can predict the key dynamic cellular processes for an observed phenotype</a:t>
            </a:r>
            <a:endParaRPr lang="en-US" altLang="ko-KR" sz="1200" dirty="0" smtClean="0">
              <a:ea typeface="굴림" panose="020B0600000101010101" pitchFamily="50" charset="-127"/>
            </a:endParaRPr>
          </a:p>
          <a:p>
            <a:r>
              <a:rPr lang="en-US" altLang="ko-KR" sz="2400" dirty="0" smtClean="0">
                <a:ea typeface="굴림" panose="020B0600000101010101" pitchFamily="50" charset="-127"/>
              </a:rPr>
              <a:t>Computational results have been experimentally validated, demonstrating that our platform can be a very valuable resource for the systems biology community to study developmental processes</a:t>
            </a:r>
          </a:p>
        </p:txBody>
      </p:sp>
      <p:sp>
        <p:nvSpPr>
          <p:cNvPr id="6041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Summary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Acknowledgement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4" name="TextBox 2"/>
          <p:cNvSpPr txBox="1">
            <a:spLocks noChangeArrowheads="1"/>
          </p:cNvSpPr>
          <p:nvPr/>
        </p:nvSpPr>
        <p:spPr bwMode="auto">
          <a:xfrm>
            <a:off x="179388" y="990600"/>
            <a:ext cx="2868612" cy="50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ko-KR" dirty="0">
              <a:ea typeface="굴림" panose="020B0600000101010101" pitchFamily="50" charset="-127"/>
            </a:endParaRP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  </a:t>
            </a:r>
            <a:r>
              <a:rPr lang="en-US" altLang="ko-KR" dirty="0" err="1">
                <a:ea typeface="굴림" panose="020B0600000101010101" pitchFamily="50" charset="-127"/>
              </a:rPr>
              <a:t>NorthWestern</a:t>
            </a:r>
            <a:r>
              <a:rPr lang="en-US" altLang="ko-KR" dirty="0">
                <a:ea typeface="굴림" panose="020B0600000101010101" pitchFamily="50" charset="-127"/>
              </a:rPr>
              <a:t> Univ.</a:t>
            </a: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Prof. Lonnie D. </a:t>
            </a:r>
            <a:r>
              <a:rPr lang="en-US" altLang="ko-KR" b="1" dirty="0" err="1">
                <a:ea typeface="굴림" panose="020B0600000101010101" pitchFamily="50" charset="-127"/>
              </a:rPr>
              <a:t>Shea</a:t>
            </a:r>
            <a:r>
              <a:rPr lang="en-US" altLang="ko-KR" b="1" dirty="0">
                <a:ea typeface="굴림" panose="020B0600000101010101" pitchFamily="50" charset="-127"/>
              </a:rPr>
              <a:t> </a:t>
            </a: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</a:rPr>
              <a:t>  </a:t>
            </a:r>
          </a:p>
          <a:p>
            <a:pPr eaLnBrk="1" hangingPunct="1"/>
            <a:r>
              <a:rPr lang="ko-KR" altLang="en-US" b="1" dirty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Gachon</a:t>
            </a:r>
            <a:r>
              <a:rPr lang="en-US" altLang="ko-KR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 Medical Univ</a:t>
            </a:r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.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Prof</a:t>
            </a:r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.  </a:t>
            </a:r>
            <a:r>
              <a:rPr lang="en-US" altLang="ko-KR" b="1" dirty="0" err="1">
                <a:ea typeface="굴림" panose="020B0600000101010101" pitchFamily="50" charset="-127"/>
                <a:cs typeface="Times New Roman" panose="02020603050405020304" pitchFamily="18" charset="0"/>
              </a:rPr>
              <a:t>Jeon</a:t>
            </a:r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ea typeface="굴림" panose="020B0600000101010101" pitchFamily="50" charset="-127"/>
                <a:cs typeface="Times New Roman" panose="02020603050405020304" pitchFamily="18" charset="0"/>
              </a:rPr>
              <a:t>HeeSook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Prof.  Yeo </a:t>
            </a:r>
            <a:r>
              <a:rPr lang="en-US" altLang="ko-KR" b="1" dirty="0" err="1">
                <a:ea typeface="굴림" panose="020B0600000101010101" pitchFamily="50" charset="-127"/>
                <a:cs typeface="Times New Roman" panose="02020603050405020304" pitchFamily="18" charset="0"/>
              </a:rPr>
              <a:t>Eui</a:t>
            </a:r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b="1" dirty="0" err="1">
                <a:ea typeface="굴림" panose="020B0600000101010101" pitchFamily="50" charset="-127"/>
                <a:cs typeface="Times New Roman" panose="02020603050405020304" pitchFamily="18" charset="0"/>
              </a:rPr>
              <a:t>Ju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Seoul Nat’ </a:t>
            </a:r>
            <a:r>
              <a:rPr lang="en-US" altLang="ko-KR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Univ</a:t>
            </a:r>
            <a:endParaRPr lang="en-US" altLang="ko-KR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Prof. Oh Won </a:t>
            </a:r>
            <a:r>
              <a:rPr lang="en-US" altLang="ko-KR" b="1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Kwen</a:t>
            </a:r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Yunsei</a:t>
            </a:r>
            <a:r>
              <a:rPr lang="en-US" altLang="ko-KR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Univ</a:t>
            </a:r>
            <a:endParaRPr lang="en-US" altLang="ko-KR" dirty="0" smtClean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Prof</a:t>
            </a:r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.  Park </a:t>
            </a:r>
            <a:r>
              <a:rPr lang="en-US" altLang="ko-KR" b="1" dirty="0" err="1">
                <a:ea typeface="굴림" panose="020B0600000101010101" pitchFamily="50" charset="-127"/>
                <a:cs typeface="Times New Roman" panose="02020603050405020304" pitchFamily="18" charset="0"/>
              </a:rPr>
              <a:t>Junsoo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dirty="0">
                <a:ea typeface="굴림" panose="020B0600000101010101" pitchFamily="50" charset="-127"/>
                <a:cs typeface="Times New Roman" panose="02020603050405020304" pitchFamily="18" charset="0"/>
              </a:rPr>
              <a:t>  KBSI</a:t>
            </a: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MS.  </a:t>
            </a:r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Jang Hyun </a:t>
            </a:r>
            <a:r>
              <a:rPr lang="en-US" altLang="ko-KR" b="1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JIn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ko-KR" b="1" dirty="0">
                <a:ea typeface="굴림" panose="020B0600000101010101" pitchFamily="50" charset="-127"/>
                <a:cs typeface="Times New Roman" panose="02020603050405020304" pitchFamily="18" charset="0"/>
              </a:rPr>
              <a:t>MS.  </a:t>
            </a:r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Cho </a:t>
            </a:r>
            <a:r>
              <a:rPr lang="en-US" altLang="ko-KR" b="1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Eun</a:t>
            </a:r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 Bi</a:t>
            </a:r>
          </a:p>
          <a:p>
            <a:pPr eaLnBrk="1" hangingPunct="1"/>
            <a:r>
              <a:rPr lang="en-US" altLang="ko-KR" b="1" dirty="0" smtClean="0">
                <a:ea typeface="굴림" panose="020B0600000101010101" pitchFamily="50" charset="-127"/>
                <a:cs typeface="Times New Roman" panose="02020603050405020304" pitchFamily="18" charset="0"/>
              </a:rPr>
              <a:t>MS.  Kang </a:t>
            </a:r>
            <a:r>
              <a:rPr lang="en-US" altLang="ko-KR" b="1" dirty="0" err="1" smtClean="0">
                <a:ea typeface="굴림" panose="020B0600000101010101" pitchFamily="50" charset="-127"/>
                <a:cs typeface="Times New Roman" panose="02020603050405020304" pitchFamily="18" charset="0"/>
              </a:rPr>
              <a:t>Seihe</a:t>
            </a:r>
            <a:endParaRPr lang="en-US" altLang="ko-KR" b="1" dirty="0">
              <a:ea typeface="굴림" panose="020B0600000101010101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247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7553" y="1493823"/>
            <a:ext cx="1704975" cy="1981200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5486400" y="1447800"/>
            <a:ext cx="1525308" cy="18303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9392" y="3429000"/>
            <a:ext cx="1745215" cy="1801970"/>
          </a:xfrm>
          <a:prstGeom prst="rect">
            <a:avLst/>
          </a:prstGeom>
        </p:spPr>
      </p:pic>
      <p:pic>
        <p:nvPicPr>
          <p:cNvPr id="62468" name="Picture 7" descr="http://www.parklab.pe.kr/pj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429000"/>
            <a:ext cx="1844903" cy="164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43000" y="2708275"/>
            <a:ext cx="66167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440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 For Attention</a:t>
            </a:r>
            <a:endParaRPr lang="ko-KR" altLang="en-US" sz="44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98685"/>
            <a:ext cx="7772400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ko-KR" sz="2800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What is Aging?  Senescence?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030016"/>
            <a:ext cx="374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very controversial, but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2822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228600" y="3779093"/>
            <a:ext cx="8686800" cy="1402507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시간이 경과함에 따라 유해한 변화들이 축적</a:t>
            </a: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생체기능이 저하되고 질병에 걸릴 확률이 증</a:t>
            </a:r>
            <a:r>
              <a:rPr kumimoji="1" lang="ko-KR" altLang="en-US" sz="2400" kern="0" dirty="0" smtClean="0">
                <a:latin typeface="+mn-lt"/>
                <a:cs typeface="+mn-cs"/>
              </a:rPr>
              <a:t>가</a:t>
            </a:r>
            <a:r>
              <a:rPr kumimoji="1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하는 과정</a:t>
            </a:r>
            <a:r>
              <a:rPr kumimoji="1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http://s.hswstatic.com/gif/disengagement-theory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066800"/>
            <a:ext cx="2590800" cy="19431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200" y="-76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altLang="ko-KR" sz="2800" b="1" dirty="0" smtClean="0">
                <a:solidFill>
                  <a:srgbClr val="FFFFFF"/>
                </a:solidFill>
                <a:latin typeface="Times New Roman" pitchFamily="18" charset="0"/>
                <a:ea typeface="HY헤드라인M" pitchFamily="18" charset="-127"/>
              </a:rPr>
              <a:t>Changeable concept for Aging</a:t>
            </a:r>
          </a:p>
        </p:txBody>
      </p:sp>
      <p:pic>
        <p:nvPicPr>
          <p:cNvPr id="5" name="그림 1" descr="9-1.jpg"/>
          <p:cNvPicPr>
            <a:picLocks noChangeAspect="1"/>
          </p:cNvPicPr>
          <p:nvPr/>
        </p:nvPicPr>
        <p:blipFill>
          <a:blip r:embed="rId2" cstate="print">
            <a:lum bright="10000" contrast="24000"/>
          </a:blip>
          <a:srcRect l="11035" t="5467" r="7271" b="29048"/>
          <a:stretch>
            <a:fillRect/>
          </a:stretch>
        </p:blipFill>
        <p:spPr bwMode="auto">
          <a:xfrm>
            <a:off x="636712" y="1143000"/>
            <a:ext cx="7897688" cy="4655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ko-KR">
                <a:ea typeface="굴림" panose="020B0600000101010101" pitchFamily="50" charset="-127"/>
              </a:rPr>
              <a:t>Why we are Aging?</a:t>
            </a: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1433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7" t="2293" r="5573" b="3712"/>
          <a:stretch>
            <a:fillRect/>
          </a:stretch>
        </p:blipFill>
        <p:spPr bwMode="auto">
          <a:xfrm>
            <a:off x="395288" y="4340225"/>
            <a:ext cx="230505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2" descr="http://missinghumanmanual.com/wp-content/uploads/2011/06/aging-wom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65225"/>
            <a:ext cx="33845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40200" y="1470025"/>
            <a:ext cx="3778250" cy="20304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1"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굴림" pitchFamily="50" charset="-127"/>
                <a:cs typeface="+mn-cs"/>
              </a:rPr>
              <a:t>Biological Theories on Aging</a:t>
            </a:r>
          </a:p>
          <a:p>
            <a:pPr eaLnBrk="1" latinLnBrk="1" hangingPunct="1">
              <a:defRPr/>
            </a:pPr>
            <a:endParaRPr kumimoji="1" lang="en-US" altLang="ko-KR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굴림" pitchFamily="50" charset="-127"/>
              <a:cs typeface="+mn-cs"/>
            </a:endParaRPr>
          </a:p>
          <a:p>
            <a:pPr eaLnBrk="1" latinLnBrk="1" hangingPunct="1">
              <a:buFont typeface="Wingdings" pitchFamily="2" charset="2"/>
              <a:buChar char="Ø"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Arial" charset="0"/>
                <a:ea typeface="굴림" pitchFamily="50" charset="-127"/>
                <a:cs typeface="+mn-cs"/>
              </a:rPr>
              <a:t> Evolutionary theories</a:t>
            </a:r>
          </a:p>
          <a:p>
            <a:pPr eaLnBrk="1" latinLnBrk="1" hangingPunct="1">
              <a:buFont typeface="Wingdings" pitchFamily="2" charset="2"/>
              <a:buChar char="Ø"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Arial" charset="0"/>
                <a:ea typeface="굴림" pitchFamily="50" charset="-127"/>
                <a:cs typeface="+mn-cs"/>
              </a:rPr>
              <a:t> Telomere theory</a:t>
            </a:r>
          </a:p>
          <a:p>
            <a:pPr eaLnBrk="1" latinLnBrk="1" hangingPunct="1">
              <a:buFont typeface="Wingdings" pitchFamily="2" charset="2"/>
              <a:buChar char="Ø"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Arial" charset="0"/>
                <a:ea typeface="굴림" pitchFamily="50" charset="-127"/>
                <a:cs typeface="+mn-cs"/>
              </a:rPr>
              <a:t> Reproductive-cell cycle theory</a:t>
            </a:r>
          </a:p>
          <a:p>
            <a:pPr eaLnBrk="1" latinLnBrk="1" hangingPunct="1">
              <a:buFont typeface="Wingdings" pitchFamily="2" charset="2"/>
              <a:buChar char="Ø"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Arial" charset="0"/>
                <a:ea typeface="굴림" pitchFamily="50" charset="-127"/>
                <a:cs typeface="+mn-cs"/>
              </a:rPr>
              <a:t> DNA damage theory of aging</a:t>
            </a:r>
          </a:p>
          <a:p>
            <a:pPr eaLnBrk="1" latinLnBrk="1" hangingPunct="1">
              <a:buFont typeface="Wingdings" pitchFamily="2" charset="2"/>
              <a:buChar char="Ø"/>
              <a:defRPr/>
            </a:pPr>
            <a:r>
              <a:rPr kumimoji="1" lang="en-US" altLang="ko-KR" b="1" dirty="0">
                <a:solidFill>
                  <a:prstClr val="black"/>
                </a:solidFill>
                <a:latin typeface="Arial" charset="0"/>
                <a:ea typeface="굴림" pitchFamily="50" charset="-127"/>
                <a:cs typeface="+mn-cs"/>
              </a:rPr>
              <a:t> Autoimmune theory</a:t>
            </a:r>
            <a:endParaRPr kumimoji="1" lang="ko-KR" altLang="en-US" b="1" dirty="0">
              <a:solidFill>
                <a:prstClr val="black"/>
              </a:solidFill>
              <a:latin typeface="Arial" charset="0"/>
              <a:ea typeface="굴림" pitchFamily="50" charset="-127"/>
              <a:cs typeface="+mn-cs"/>
            </a:endParaRPr>
          </a:p>
        </p:txBody>
      </p:sp>
      <p:pic>
        <p:nvPicPr>
          <p:cNvPr id="14342" name="Picture 4" descr="File:Median ag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3644900"/>
            <a:ext cx="5840413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553200"/>
            <a:ext cx="259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Cormick Theme">
  <a:themeElements>
    <a:clrScheme name="McCormick">
      <a:dk1>
        <a:srgbClr val="000000"/>
      </a:dk1>
      <a:lt1>
        <a:srgbClr val="FFFFFF"/>
      </a:lt1>
      <a:dk2>
        <a:srgbClr val="571963"/>
      </a:dk2>
      <a:lt2>
        <a:srgbClr val="005295"/>
      </a:lt2>
      <a:accent1>
        <a:srgbClr val="005295"/>
      </a:accent1>
      <a:accent2>
        <a:srgbClr val="571963"/>
      </a:accent2>
      <a:accent3>
        <a:srgbClr val="AEBCD6"/>
      </a:accent3>
      <a:accent4>
        <a:srgbClr val="B2AED5"/>
      </a:accent4>
      <a:accent5>
        <a:srgbClr val="811413"/>
      </a:accent5>
      <a:accent6>
        <a:srgbClr val="ACA66B"/>
      </a:accent6>
      <a:hlink>
        <a:srgbClr val="005295"/>
      </a:hlink>
      <a:folHlink>
        <a:srgbClr val="571963"/>
      </a:folHlink>
    </a:clrScheme>
    <a:fontScheme name="McCormick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First_rou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/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McCormick Theme">
  <a:themeElements>
    <a:clrScheme name="McCormick">
      <a:dk1>
        <a:srgbClr val="000000"/>
      </a:dk1>
      <a:lt1>
        <a:srgbClr val="FFFFFF"/>
      </a:lt1>
      <a:dk2>
        <a:srgbClr val="571963"/>
      </a:dk2>
      <a:lt2>
        <a:srgbClr val="005295"/>
      </a:lt2>
      <a:accent1>
        <a:srgbClr val="005295"/>
      </a:accent1>
      <a:accent2>
        <a:srgbClr val="571963"/>
      </a:accent2>
      <a:accent3>
        <a:srgbClr val="AEBCD6"/>
      </a:accent3>
      <a:accent4>
        <a:srgbClr val="B2AED5"/>
      </a:accent4>
      <a:accent5>
        <a:srgbClr val="811413"/>
      </a:accent5>
      <a:accent6>
        <a:srgbClr val="ACA66B"/>
      </a:accent6>
      <a:hlink>
        <a:srgbClr val="005295"/>
      </a:hlink>
      <a:folHlink>
        <a:srgbClr val="571963"/>
      </a:folHlink>
    </a:clrScheme>
    <a:fontScheme name="McCormick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First_roun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/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FF0000"/>
          </a:solidFill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 sz="3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cCormick">
    <a:dk1>
      <a:srgbClr val="000000"/>
    </a:dk1>
    <a:lt1>
      <a:srgbClr val="FFFFFF"/>
    </a:lt1>
    <a:dk2>
      <a:srgbClr val="571963"/>
    </a:dk2>
    <a:lt2>
      <a:srgbClr val="005295"/>
    </a:lt2>
    <a:accent1>
      <a:srgbClr val="005295"/>
    </a:accent1>
    <a:accent2>
      <a:srgbClr val="571963"/>
    </a:accent2>
    <a:accent3>
      <a:srgbClr val="AEBCD6"/>
    </a:accent3>
    <a:accent4>
      <a:srgbClr val="B2AED5"/>
    </a:accent4>
    <a:accent5>
      <a:srgbClr val="811413"/>
    </a:accent5>
    <a:accent6>
      <a:srgbClr val="ACA66B"/>
    </a:accent6>
    <a:hlink>
      <a:srgbClr val="005295"/>
    </a:hlink>
    <a:folHlink>
      <a:srgbClr val="571963"/>
    </a:folHlink>
  </a:clrScheme>
</a:themeOverride>
</file>

<file path=ppt/theme/themeOverride2.xml><?xml version="1.0" encoding="utf-8"?>
<a:themeOverride xmlns:a="http://schemas.openxmlformats.org/drawingml/2006/main">
  <a:clrScheme name="McCormick">
    <a:dk1>
      <a:srgbClr val="000000"/>
    </a:dk1>
    <a:lt1>
      <a:srgbClr val="FFFFFF"/>
    </a:lt1>
    <a:dk2>
      <a:srgbClr val="571963"/>
    </a:dk2>
    <a:lt2>
      <a:srgbClr val="005295"/>
    </a:lt2>
    <a:accent1>
      <a:srgbClr val="005295"/>
    </a:accent1>
    <a:accent2>
      <a:srgbClr val="571963"/>
    </a:accent2>
    <a:accent3>
      <a:srgbClr val="AEBCD6"/>
    </a:accent3>
    <a:accent4>
      <a:srgbClr val="B2AED5"/>
    </a:accent4>
    <a:accent5>
      <a:srgbClr val="811413"/>
    </a:accent5>
    <a:accent6>
      <a:srgbClr val="ACA66B"/>
    </a:accent6>
    <a:hlink>
      <a:srgbClr val="005295"/>
    </a:hlink>
    <a:folHlink>
      <a:srgbClr val="5719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McCormick Theme</Template>
  <TotalTime>8895</TotalTime>
  <Words>1548</Words>
  <Application>Microsoft Office PowerPoint</Application>
  <PresentationFormat>화면 슬라이드 쇼(4:3)</PresentationFormat>
  <Paragraphs>424</Paragraphs>
  <Slides>63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82" baseType="lpstr">
      <vt:lpstr>Arial Unicode MS</vt:lpstr>
      <vt:lpstr>Helvetica Neue</vt:lpstr>
      <vt:lpstr>HY헤드라인M</vt:lpstr>
      <vt:lpstr>MS UI Gothic</vt:lpstr>
      <vt:lpstr>NSimSun</vt:lpstr>
      <vt:lpstr>굴림</vt:lpstr>
      <vt:lpstr>맑은 고딕</vt:lpstr>
      <vt:lpstr>휴먼둥근헤드라인</vt:lpstr>
      <vt:lpstr>Arial</vt:lpstr>
      <vt:lpstr>Arial Black</vt:lpstr>
      <vt:lpstr>Arial Narrow</vt:lpstr>
      <vt:lpstr>Calibri</vt:lpstr>
      <vt:lpstr>Symbol</vt:lpstr>
      <vt:lpstr>Tahoma</vt:lpstr>
      <vt:lpstr>Times New Roman</vt:lpstr>
      <vt:lpstr>Wingdings</vt:lpstr>
      <vt:lpstr>McCormick Theme</vt:lpstr>
      <vt:lpstr>1_McCormick Theme</vt:lpstr>
      <vt:lpstr>Image</vt:lpstr>
      <vt:lpstr>Dynamic transcription factor activities and  networks during restore cellular senescence </vt:lpstr>
      <vt:lpstr>Contents</vt:lpstr>
      <vt:lpstr>Korea Basic Science Institute (KBSI)</vt:lpstr>
      <vt:lpstr>Korea Basic Science Institute (KBSI)</vt:lpstr>
      <vt:lpstr>Korea Basic Science Institute (KBSI)</vt:lpstr>
      <vt:lpstr>Human shape  for Aging</vt:lpstr>
      <vt:lpstr>PowerPoint 프레젠테이션</vt:lpstr>
      <vt:lpstr>PowerPoint 프레젠테이션</vt:lpstr>
      <vt:lpstr>Why we are Aging?</vt:lpstr>
      <vt:lpstr>PowerPoint 프레젠테이션</vt:lpstr>
      <vt:lpstr>PowerPoint 프레젠테이션</vt:lpstr>
      <vt:lpstr>Cellular Senescence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How would Expand Life Span                                         and restore Senescence?</vt:lpstr>
      <vt:lpstr>Potential AMPK activator Nec.B from Nutmeg </vt:lpstr>
      <vt:lpstr>Nec.B treatment reduced SA-β–galactosidase staining in old HDFs            </vt:lpstr>
      <vt:lpstr>Flow cytometry for cell cycle analysis with DAPI staining</vt:lpstr>
      <vt:lpstr>PowerPoint 프레젠테이션</vt:lpstr>
      <vt:lpstr>Cellular Flow of Information</vt:lpstr>
      <vt:lpstr>Workflow of Genomics : Microarray</vt:lpstr>
      <vt:lpstr>Microarray Analysis</vt:lpstr>
      <vt:lpstr>AMPK ( AMP-activated Protein Kinase</vt:lpstr>
      <vt:lpstr>AMP-activated protein kinase activators from Myristica fragrans(nutmeg) and their anti-obesity effect</vt:lpstr>
      <vt:lpstr>Workflow of Proteomics</vt:lpstr>
      <vt:lpstr>Proteomics based systemic analysis</vt:lpstr>
      <vt:lpstr>Proteome Dynamics by Functional Classification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Sub data. Nec.B 처리한 노화 mouse의 운동성 향상</vt:lpstr>
      <vt:lpstr>PowerPoint 프레젠테이션</vt:lpstr>
      <vt:lpstr>PowerPoint 프레젠테이션</vt:lpstr>
      <vt:lpstr>Not all molecules provide equal information</vt:lpstr>
      <vt:lpstr>Living Cell Array (LCA) measures TF activity</vt:lpstr>
      <vt:lpstr>LCA-TF</vt:lpstr>
      <vt:lpstr>Lentivirus System</vt:lpstr>
      <vt:lpstr>TF Dual Reporter System</vt:lpstr>
      <vt:lpstr>LCA method</vt:lpstr>
      <vt:lpstr>PowerPoint 프레젠테이션</vt:lpstr>
      <vt:lpstr>Large-scale array to monitor TF signaling in parallel Nec.B treated 1 to 10 days</vt:lpstr>
      <vt:lpstr>Living Cell Array (LCA) Pipeline in R</vt:lpstr>
      <vt:lpstr>LCA shows different TF dynamic profiles for NecB activation of  senescent HDF cells</vt:lpstr>
      <vt:lpstr>Living Cell array</vt:lpstr>
      <vt:lpstr>How does the LCA network look like?</vt:lpstr>
      <vt:lpstr>NLCA reveals the most important dynamic hubs</vt:lpstr>
      <vt:lpstr>NLCA reveals the most important dynamic hubs</vt:lpstr>
      <vt:lpstr>NLCA reveals the most important dynamic hubs</vt:lpstr>
      <vt:lpstr>NLCA reveals the most important dynamic hubs</vt:lpstr>
      <vt:lpstr>NLCA reveals the most important dynamic hubs</vt:lpstr>
      <vt:lpstr>Different phenotypes, different dynamic networks</vt:lpstr>
      <vt:lpstr>The validation of YY1 expression </vt:lpstr>
      <vt:lpstr>PowerPoint 프레젠테이션</vt:lpstr>
      <vt:lpstr>PowerPoint 프레젠테이션</vt:lpstr>
      <vt:lpstr>Summary</vt:lpstr>
      <vt:lpstr>Acknowledgement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Biomedicine</dc:title>
  <dc:creator>Beatriz</dc:creator>
  <cp:lastModifiedBy>SungJoonPark</cp:lastModifiedBy>
  <cp:revision>233</cp:revision>
  <dcterms:created xsi:type="dcterms:W3CDTF">2013-08-20T13:41:01Z</dcterms:created>
  <dcterms:modified xsi:type="dcterms:W3CDTF">2016-11-22T02:20:36Z</dcterms:modified>
</cp:coreProperties>
</file>